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7" r:id="rId4"/>
    <p:sldId id="260" r:id="rId5"/>
    <p:sldId id="259" r:id="rId6"/>
    <p:sldId id="280" r:id="rId7"/>
    <p:sldId id="256" r:id="rId8"/>
    <p:sldId id="258" r:id="rId9"/>
    <p:sldId id="281" r:id="rId10"/>
    <p:sldId id="262" r:id="rId11"/>
    <p:sldId id="261" r:id="rId12"/>
    <p:sldId id="282" r:id="rId13"/>
    <p:sldId id="283" r:id="rId14"/>
    <p:sldId id="263" r:id="rId15"/>
    <p:sldId id="264" r:id="rId16"/>
    <p:sldId id="265" r:id="rId17"/>
    <p:sldId id="284" r:id="rId18"/>
    <p:sldId id="272" r:id="rId19"/>
    <p:sldId id="267" r:id="rId20"/>
    <p:sldId id="268" r:id="rId21"/>
    <p:sldId id="269" r:id="rId22"/>
    <p:sldId id="273" r:id="rId23"/>
    <p:sldId id="270" r:id="rId24"/>
    <p:sldId id="271" r:id="rId25"/>
    <p:sldId id="285" r:id="rId26"/>
    <p:sldId id="275" r:id="rId27"/>
    <p:sldId id="286" r:id="rId28"/>
    <p:sldId id="274" r:id="rId29"/>
    <p:sldId id="276" r:id="rId30"/>
    <p:sldId id="277" r:id="rId31"/>
    <p:sldId id="278" r:id="rId32"/>
    <p:sldId id="279" r:id="rId3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1" d="100"/>
          <a:sy n="111" d="100"/>
        </p:scale>
        <p:origin x="30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E9FE64-7723-42D2-A931-EB02D8DA7E69}" type="doc">
      <dgm:prSet loTypeId="urn:microsoft.com/office/officeart/2005/8/layout/process1" loCatId="process" qsTypeId="urn:microsoft.com/office/officeart/2005/8/quickstyle/simple1" qsCatId="simple" csTypeId="urn:microsoft.com/office/officeart/2005/8/colors/accent1_2" csCatId="accent1" phldr="1"/>
      <dgm:spPr/>
    </dgm:pt>
    <dgm:pt modelId="{5D5FF27B-D1FF-4260-B4C2-FDF25F7CCB7C}">
      <dgm:prSet phldrT="[Texte]"/>
      <dgm:spPr/>
      <dgm:t>
        <a:bodyPr/>
        <a:lstStyle/>
        <a:p>
          <a:r>
            <a:rPr lang="fr-CA" dirty="0"/>
            <a:t>Énergie électrique</a:t>
          </a:r>
        </a:p>
      </dgm:t>
    </dgm:pt>
    <dgm:pt modelId="{8B548BFF-516D-4714-B80C-6C8AA1C9A57C}" type="parTrans" cxnId="{A7D3B61E-B8D1-4B16-A245-E1E0B637461F}">
      <dgm:prSet/>
      <dgm:spPr/>
      <dgm:t>
        <a:bodyPr/>
        <a:lstStyle/>
        <a:p>
          <a:endParaRPr lang="fr-CA"/>
        </a:p>
      </dgm:t>
    </dgm:pt>
    <dgm:pt modelId="{C2F9A434-D107-4248-A658-6C095DBBF0BB}" type="sibTrans" cxnId="{A7D3B61E-B8D1-4B16-A245-E1E0B637461F}">
      <dgm:prSet/>
      <dgm:spPr/>
      <dgm:t>
        <a:bodyPr/>
        <a:lstStyle/>
        <a:p>
          <a:endParaRPr lang="fr-CA"/>
        </a:p>
      </dgm:t>
    </dgm:pt>
    <dgm:pt modelId="{9EC1C343-0022-498A-8F9B-143516335190}">
      <dgm:prSet phldrT="[Texte]"/>
      <dgm:spPr/>
      <dgm:t>
        <a:bodyPr/>
        <a:lstStyle/>
        <a:p>
          <a:r>
            <a:rPr lang="fr-CA" dirty="0"/>
            <a:t>moteur</a:t>
          </a:r>
        </a:p>
      </dgm:t>
    </dgm:pt>
    <dgm:pt modelId="{F8755C39-2391-4C3E-9BF0-3D12004DB827}" type="parTrans" cxnId="{7DE3C356-89CA-4CDA-99E3-BFD9474AE1A6}">
      <dgm:prSet/>
      <dgm:spPr/>
      <dgm:t>
        <a:bodyPr/>
        <a:lstStyle/>
        <a:p>
          <a:endParaRPr lang="fr-CA"/>
        </a:p>
      </dgm:t>
    </dgm:pt>
    <dgm:pt modelId="{16CC9C69-7E62-4A87-A48B-180C1784EBD0}" type="sibTrans" cxnId="{7DE3C356-89CA-4CDA-99E3-BFD9474AE1A6}">
      <dgm:prSet/>
      <dgm:spPr/>
      <dgm:t>
        <a:bodyPr/>
        <a:lstStyle/>
        <a:p>
          <a:endParaRPr lang="fr-CA"/>
        </a:p>
      </dgm:t>
    </dgm:pt>
    <dgm:pt modelId="{4D7562A0-C341-4C3C-99A4-3B8D2E3FF166}">
      <dgm:prSet phldrT="[Texte]"/>
      <dgm:spPr/>
      <dgm:t>
        <a:bodyPr/>
        <a:lstStyle/>
        <a:p>
          <a:r>
            <a:rPr lang="fr-CA" dirty="0"/>
            <a:t>Énergie mécanique</a:t>
          </a:r>
        </a:p>
      </dgm:t>
    </dgm:pt>
    <dgm:pt modelId="{594EADD0-5417-44C8-9986-9E53023B1F9F}" type="parTrans" cxnId="{7870A535-7A15-4061-8EA5-611053165330}">
      <dgm:prSet/>
      <dgm:spPr/>
      <dgm:t>
        <a:bodyPr/>
        <a:lstStyle/>
        <a:p>
          <a:endParaRPr lang="fr-CA"/>
        </a:p>
      </dgm:t>
    </dgm:pt>
    <dgm:pt modelId="{EBA7857D-0660-4C9F-9136-244A80AC9238}" type="sibTrans" cxnId="{7870A535-7A15-4061-8EA5-611053165330}">
      <dgm:prSet/>
      <dgm:spPr/>
      <dgm:t>
        <a:bodyPr/>
        <a:lstStyle/>
        <a:p>
          <a:endParaRPr lang="fr-CA"/>
        </a:p>
      </dgm:t>
    </dgm:pt>
    <dgm:pt modelId="{F1F6F7D8-A1CD-40B7-985D-AD1640BDAACF}" type="pres">
      <dgm:prSet presAssocID="{BDE9FE64-7723-42D2-A931-EB02D8DA7E69}" presName="Name0" presStyleCnt="0">
        <dgm:presLayoutVars>
          <dgm:dir/>
          <dgm:resizeHandles val="exact"/>
        </dgm:presLayoutVars>
      </dgm:prSet>
      <dgm:spPr/>
    </dgm:pt>
    <dgm:pt modelId="{7ABB86D8-1437-4AD4-ACA6-5F2C4ACAAAF8}" type="pres">
      <dgm:prSet presAssocID="{5D5FF27B-D1FF-4260-B4C2-FDF25F7CCB7C}" presName="node" presStyleLbl="node1" presStyleIdx="0" presStyleCnt="3">
        <dgm:presLayoutVars>
          <dgm:bulletEnabled val="1"/>
        </dgm:presLayoutVars>
      </dgm:prSet>
      <dgm:spPr/>
    </dgm:pt>
    <dgm:pt modelId="{E3FFF7A9-493F-43EF-B7CA-2D736EECD5A7}" type="pres">
      <dgm:prSet presAssocID="{C2F9A434-D107-4248-A658-6C095DBBF0BB}" presName="sibTrans" presStyleLbl="sibTrans2D1" presStyleIdx="0" presStyleCnt="2"/>
      <dgm:spPr/>
    </dgm:pt>
    <dgm:pt modelId="{265F2F79-BBBF-455A-A4B7-D2FC10A3AD85}" type="pres">
      <dgm:prSet presAssocID="{C2F9A434-D107-4248-A658-6C095DBBF0BB}" presName="connectorText" presStyleLbl="sibTrans2D1" presStyleIdx="0" presStyleCnt="2"/>
      <dgm:spPr/>
    </dgm:pt>
    <dgm:pt modelId="{74C1C67B-74CF-4023-9D47-505C58A6FD84}" type="pres">
      <dgm:prSet presAssocID="{9EC1C343-0022-498A-8F9B-143516335190}" presName="node" presStyleLbl="node1" presStyleIdx="1" presStyleCnt="3">
        <dgm:presLayoutVars>
          <dgm:bulletEnabled val="1"/>
        </dgm:presLayoutVars>
      </dgm:prSet>
      <dgm:spPr/>
    </dgm:pt>
    <dgm:pt modelId="{60A6E005-7B51-4831-974F-7A62A2DADE70}" type="pres">
      <dgm:prSet presAssocID="{16CC9C69-7E62-4A87-A48B-180C1784EBD0}" presName="sibTrans" presStyleLbl="sibTrans2D1" presStyleIdx="1" presStyleCnt="2"/>
      <dgm:spPr/>
    </dgm:pt>
    <dgm:pt modelId="{D9B20704-ABB5-4A55-82C7-EFE46A81312D}" type="pres">
      <dgm:prSet presAssocID="{16CC9C69-7E62-4A87-A48B-180C1784EBD0}" presName="connectorText" presStyleLbl="sibTrans2D1" presStyleIdx="1" presStyleCnt="2"/>
      <dgm:spPr/>
    </dgm:pt>
    <dgm:pt modelId="{60220B96-A1F7-43AD-98ED-7638BA657FD9}" type="pres">
      <dgm:prSet presAssocID="{4D7562A0-C341-4C3C-99A4-3B8D2E3FF166}" presName="node" presStyleLbl="node1" presStyleIdx="2" presStyleCnt="3">
        <dgm:presLayoutVars>
          <dgm:bulletEnabled val="1"/>
        </dgm:presLayoutVars>
      </dgm:prSet>
      <dgm:spPr/>
    </dgm:pt>
  </dgm:ptLst>
  <dgm:cxnLst>
    <dgm:cxn modelId="{A7D3B61E-B8D1-4B16-A245-E1E0B637461F}" srcId="{BDE9FE64-7723-42D2-A931-EB02D8DA7E69}" destId="{5D5FF27B-D1FF-4260-B4C2-FDF25F7CCB7C}" srcOrd="0" destOrd="0" parTransId="{8B548BFF-516D-4714-B80C-6C8AA1C9A57C}" sibTransId="{C2F9A434-D107-4248-A658-6C095DBBF0BB}"/>
    <dgm:cxn modelId="{7F3A1E22-F870-49D3-BF8C-0265DC8567FE}" type="presOf" srcId="{16CC9C69-7E62-4A87-A48B-180C1784EBD0}" destId="{D9B20704-ABB5-4A55-82C7-EFE46A81312D}" srcOrd="1" destOrd="0" presId="urn:microsoft.com/office/officeart/2005/8/layout/process1"/>
    <dgm:cxn modelId="{7870A535-7A15-4061-8EA5-611053165330}" srcId="{BDE9FE64-7723-42D2-A931-EB02D8DA7E69}" destId="{4D7562A0-C341-4C3C-99A4-3B8D2E3FF166}" srcOrd="2" destOrd="0" parTransId="{594EADD0-5417-44C8-9986-9E53023B1F9F}" sibTransId="{EBA7857D-0660-4C9F-9136-244A80AC9238}"/>
    <dgm:cxn modelId="{62CA225D-AF68-4BEC-9248-2BC96E107567}" type="presOf" srcId="{C2F9A434-D107-4248-A658-6C095DBBF0BB}" destId="{E3FFF7A9-493F-43EF-B7CA-2D736EECD5A7}" srcOrd="0" destOrd="0" presId="urn:microsoft.com/office/officeart/2005/8/layout/process1"/>
    <dgm:cxn modelId="{AD737949-62A7-414C-8476-716251F8907E}" type="presOf" srcId="{C2F9A434-D107-4248-A658-6C095DBBF0BB}" destId="{265F2F79-BBBF-455A-A4B7-D2FC10A3AD85}" srcOrd="1" destOrd="0" presId="urn:microsoft.com/office/officeart/2005/8/layout/process1"/>
    <dgm:cxn modelId="{7DE3C356-89CA-4CDA-99E3-BFD9474AE1A6}" srcId="{BDE9FE64-7723-42D2-A931-EB02D8DA7E69}" destId="{9EC1C343-0022-498A-8F9B-143516335190}" srcOrd="1" destOrd="0" parTransId="{F8755C39-2391-4C3E-9BF0-3D12004DB827}" sibTransId="{16CC9C69-7E62-4A87-A48B-180C1784EBD0}"/>
    <dgm:cxn modelId="{474655A7-D5AF-4F64-87E9-D77B8A8CB148}" type="presOf" srcId="{16CC9C69-7E62-4A87-A48B-180C1784EBD0}" destId="{60A6E005-7B51-4831-974F-7A62A2DADE70}" srcOrd="0" destOrd="0" presId="urn:microsoft.com/office/officeart/2005/8/layout/process1"/>
    <dgm:cxn modelId="{EE0D67AD-B1DA-4BD5-B9F1-19236BD26ACD}" type="presOf" srcId="{BDE9FE64-7723-42D2-A931-EB02D8DA7E69}" destId="{F1F6F7D8-A1CD-40B7-985D-AD1640BDAACF}" srcOrd="0" destOrd="0" presId="urn:microsoft.com/office/officeart/2005/8/layout/process1"/>
    <dgm:cxn modelId="{E70C2ADB-A07F-422B-8707-0087DDFB987D}" type="presOf" srcId="{9EC1C343-0022-498A-8F9B-143516335190}" destId="{74C1C67B-74CF-4023-9D47-505C58A6FD84}" srcOrd="0" destOrd="0" presId="urn:microsoft.com/office/officeart/2005/8/layout/process1"/>
    <dgm:cxn modelId="{54CDBEE6-67F0-4BFC-82A0-59E493EBA2F4}" type="presOf" srcId="{5D5FF27B-D1FF-4260-B4C2-FDF25F7CCB7C}" destId="{7ABB86D8-1437-4AD4-ACA6-5F2C4ACAAAF8}" srcOrd="0" destOrd="0" presId="urn:microsoft.com/office/officeart/2005/8/layout/process1"/>
    <dgm:cxn modelId="{F14C13E7-1470-401E-9472-0B0F4F04D879}" type="presOf" srcId="{4D7562A0-C341-4C3C-99A4-3B8D2E3FF166}" destId="{60220B96-A1F7-43AD-98ED-7638BA657FD9}" srcOrd="0" destOrd="0" presId="urn:microsoft.com/office/officeart/2005/8/layout/process1"/>
    <dgm:cxn modelId="{08A5AABE-044D-4EF1-86D7-6FE733E85EC1}" type="presParOf" srcId="{F1F6F7D8-A1CD-40B7-985D-AD1640BDAACF}" destId="{7ABB86D8-1437-4AD4-ACA6-5F2C4ACAAAF8}" srcOrd="0" destOrd="0" presId="urn:microsoft.com/office/officeart/2005/8/layout/process1"/>
    <dgm:cxn modelId="{F5B6E222-4D24-4D0F-8AD1-B730EBC8A003}" type="presParOf" srcId="{F1F6F7D8-A1CD-40B7-985D-AD1640BDAACF}" destId="{E3FFF7A9-493F-43EF-B7CA-2D736EECD5A7}" srcOrd="1" destOrd="0" presId="urn:microsoft.com/office/officeart/2005/8/layout/process1"/>
    <dgm:cxn modelId="{72A39D87-C336-483C-AB6C-C818B0172B81}" type="presParOf" srcId="{E3FFF7A9-493F-43EF-B7CA-2D736EECD5A7}" destId="{265F2F79-BBBF-455A-A4B7-D2FC10A3AD85}" srcOrd="0" destOrd="0" presId="urn:microsoft.com/office/officeart/2005/8/layout/process1"/>
    <dgm:cxn modelId="{28109BF0-9DB2-48CA-BBB4-E4F1D2DBC6C2}" type="presParOf" srcId="{F1F6F7D8-A1CD-40B7-985D-AD1640BDAACF}" destId="{74C1C67B-74CF-4023-9D47-505C58A6FD84}" srcOrd="2" destOrd="0" presId="urn:microsoft.com/office/officeart/2005/8/layout/process1"/>
    <dgm:cxn modelId="{1CA5BF29-4A26-4E33-9FCE-D31014AB487A}" type="presParOf" srcId="{F1F6F7D8-A1CD-40B7-985D-AD1640BDAACF}" destId="{60A6E005-7B51-4831-974F-7A62A2DADE70}" srcOrd="3" destOrd="0" presId="urn:microsoft.com/office/officeart/2005/8/layout/process1"/>
    <dgm:cxn modelId="{ED42ED53-86D4-4C30-82B1-50A5F3CADF27}" type="presParOf" srcId="{60A6E005-7B51-4831-974F-7A62A2DADE70}" destId="{D9B20704-ABB5-4A55-82C7-EFE46A81312D}" srcOrd="0" destOrd="0" presId="urn:microsoft.com/office/officeart/2005/8/layout/process1"/>
    <dgm:cxn modelId="{6923772F-58AA-4C4E-8E09-53F5DBB71426}" type="presParOf" srcId="{F1F6F7D8-A1CD-40B7-985D-AD1640BDAACF}" destId="{60220B96-A1F7-43AD-98ED-7638BA657FD9}"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4B68A7-E1F2-400A-B061-0146C87DB517}" type="doc">
      <dgm:prSet loTypeId="urn:microsoft.com/office/officeart/2005/8/layout/process1" loCatId="process" qsTypeId="urn:microsoft.com/office/officeart/2005/8/quickstyle/simple1" qsCatId="simple" csTypeId="urn:microsoft.com/office/officeart/2005/8/colors/accent1_2" csCatId="accent1" phldr="1"/>
      <dgm:spPr/>
    </dgm:pt>
    <dgm:pt modelId="{E07DB7B3-9B9F-456B-AEE5-B58F8462679C}">
      <dgm:prSet phldrT="[Texte]"/>
      <dgm:spPr/>
      <dgm:t>
        <a:bodyPr/>
        <a:lstStyle/>
        <a:p>
          <a:r>
            <a:rPr lang="fr-CA" dirty="0"/>
            <a:t>Énergie mécanique</a:t>
          </a:r>
        </a:p>
      </dgm:t>
    </dgm:pt>
    <dgm:pt modelId="{919D0CB8-EBD6-4093-8E91-5973194428D5}" type="parTrans" cxnId="{D8BA622A-34FB-4438-BF6E-4B9EF553E78F}">
      <dgm:prSet/>
      <dgm:spPr/>
      <dgm:t>
        <a:bodyPr/>
        <a:lstStyle/>
        <a:p>
          <a:endParaRPr lang="fr-CA"/>
        </a:p>
      </dgm:t>
    </dgm:pt>
    <dgm:pt modelId="{D8D781B0-4A8A-4B2C-94CE-B4CC603F80EC}" type="sibTrans" cxnId="{D8BA622A-34FB-4438-BF6E-4B9EF553E78F}">
      <dgm:prSet/>
      <dgm:spPr/>
      <dgm:t>
        <a:bodyPr/>
        <a:lstStyle/>
        <a:p>
          <a:endParaRPr lang="fr-CA"/>
        </a:p>
      </dgm:t>
    </dgm:pt>
    <dgm:pt modelId="{FC0048A0-F069-407D-8F2D-FCC7FEE7870E}">
      <dgm:prSet phldrT="[Texte]"/>
      <dgm:spPr/>
      <dgm:t>
        <a:bodyPr/>
        <a:lstStyle/>
        <a:p>
          <a:r>
            <a:rPr lang="fr-CA" dirty="0"/>
            <a:t>alternateur</a:t>
          </a:r>
        </a:p>
      </dgm:t>
    </dgm:pt>
    <dgm:pt modelId="{1E2C7ED6-E1CF-4903-949B-57AEE89A47D6}" type="parTrans" cxnId="{F8786261-ED0B-4922-BCAD-BAF6403CEBC2}">
      <dgm:prSet/>
      <dgm:spPr/>
      <dgm:t>
        <a:bodyPr/>
        <a:lstStyle/>
        <a:p>
          <a:endParaRPr lang="fr-CA"/>
        </a:p>
      </dgm:t>
    </dgm:pt>
    <dgm:pt modelId="{16AC7BA8-675C-4765-B9B4-F5EA49305A77}" type="sibTrans" cxnId="{F8786261-ED0B-4922-BCAD-BAF6403CEBC2}">
      <dgm:prSet/>
      <dgm:spPr/>
      <dgm:t>
        <a:bodyPr/>
        <a:lstStyle/>
        <a:p>
          <a:endParaRPr lang="fr-CA"/>
        </a:p>
      </dgm:t>
    </dgm:pt>
    <dgm:pt modelId="{A8B4CF33-BD34-4D37-8F51-9F0BB59467D6}">
      <dgm:prSet phldrT="[Texte]"/>
      <dgm:spPr/>
      <dgm:t>
        <a:bodyPr/>
        <a:lstStyle/>
        <a:p>
          <a:r>
            <a:rPr lang="fr-CA" dirty="0"/>
            <a:t>Énergie électrique</a:t>
          </a:r>
        </a:p>
      </dgm:t>
    </dgm:pt>
    <dgm:pt modelId="{9C43B2FA-74BC-47C8-A6DF-E650798463D4}" type="parTrans" cxnId="{0F61DB5D-BC7F-4CCD-BF2F-68C5BAE23783}">
      <dgm:prSet/>
      <dgm:spPr/>
      <dgm:t>
        <a:bodyPr/>
        <a:lstStyle/>
        <a:p>
          <a:endParaRPr lang="fr-CA"/>
        </a:p>
      </dgm:t>
    </dgm:pt>
    <dgm:pt modelId="{22C0A359-C57E-4711-864E-90FCB5D43B9B}" type="sibTrans" cxnId="{0F61DB5D-BC7F-4CCD-BF2F-68C5BAE23783}">
      <dgm:prSet/>
      <dgm:spPr/>
      <dgm:t>
        <a:bodyPr/>
        <a:lstStyle/>
        <a:p>
          <a:endParaRPr lang="fr-CA"/>
        </a:p>
      </dgm:t>
    </dgm:pt>
    <dgm:pt modelId="{EB922F64-BE68-48BD-9203-646D65501031}" type="pres">
      <dgm:prSet presAssocID="{9A4B68A7-E1F2-400A-B061-0146C87DB517}" presName="Name0" presStyleCnt="0">
        <dgm:presLayoutVars>
          <dgm:dir/>
          <dgm:resizeHandles val="exact"/>
        </dgm:presLayoutVars>
      </dgm:prSet>
      <dgm:spPr/>
    </dgm:pt>
    <dgm:pt modelId="{DAC6051E-42DB-40A6-A488-5F07EBFD5258}" type="pres">
      <dgm:prSet presAssocID="{E07DB7B3-9B9F-456B-AEE5-B58F8462679C}" presName="node" presStyleLbl="node1" presStyleIdx="0" presStyleCnt="3">
        <dgm:presLayoutVars>
          <dgm:bulletEnabled val="1"/>
        </dgm:presLayoutVars>
      </dgm:prSet>
      <dgm:spPr/>
    </dgm:pt>
    <dgm:pt modelId="{FF14D28C-922B-4342-BC8A-C681941937C2}" type="pres">
      <dgm:prSet presAssocID="{D8D781B0-4A8A-4B2C-94CE-B4CC603F80EC}" presName="sibTrans" presStyleLbl="sibTrans2D1" presStyleIdx="0" presStyleCnt="2"/>
      <dgm:spPr/>
    </dgm:pt>
    <dgm:pt modelId="{085888A1-E72A-455A-A942-7BC2A2D33AA5}" type="pres">
      <dgm:prSet presAssocID="{D8D781B0-4A8A-4B2C-94CE-B4CC603F80EC}" presName="connectorText" presStyleLbl="sibTrans2D1" presStyleIdx="0" presStyleCnt="2"/>
      <dgm:spPr/>
    </dgm:pt>
    <dgm:pt modelId="{76F12113-E647-4A1F-854C-719E19EAFD58}" type="pres">
      <dgm:prSet presAssocID="{FC0048A0-F069-407D-8F2D-FCC7FEE7870E}" presName="node" presStyleLbl="node1" presStyleIdx="1" presStyleCnt="3">
        <dgm:presLayoutVars>
          <dgm:bulletEnabled val="1"/>
        </dgm:presLayoutVars>
      </dgm:prSet>
      <dgm:spPr/>
    </dgm:pt>
    <dgm:pt modelId="{876657AA-A69B-4FD7-8596-E2607E77A1F4}" type="pres">
      <dgm:prSet presAssocID="{16AC7BA8-675C-4765-B9B4-F5EA49305A77}" presName="sibTrans" presStyleLbl="sibTrans2D1" presStyleIdx="1" presStyleCnt="2"/>
      <dgm:spPr/>
    </dgm:pt>
    <dgm:pt modelId="{FC305894-017C-4925-AE03-8CCF91C31062}" type="pres">
      <dgm:prSet presAssocID="{16AC7BA8-675C-4765-B9B4-F5EA49305A77}" presName="connectorText" presStyleLbl="sibTrans2D1" presStyleIdx="1" presStyleCnt="2"/>
      <dgm:spPr/>
    </dgm:pt>
    <dgm:pt modelId="{DAD1D955-F3AD-47E1-B807-753597CC4A7D}" type="pres">
      <dgm:prSet presAssocID="{A8B4CF33-BD34-4D37-8F51-9F0BB59467D6}" presName="node" presStyleLbl="node1" presStyleIdx="2" presStyleCnt="3">
        <dgm:presLayoutVars>
          <dgm:bulletEnabled val="1"/>
        </dgm:presLayoutVars>
      </dgm:prSet>
      <dgm:spPr/>
    </dgm:pt>
  </dgm:ptLst>
  <dgm:cxnLst>
    <dgm:cxn modelId="{3F37B504-1FDD-4745-9244-EE583FA9466A}" type="presOf" srcId="{A8B4CF33-BD34-4D37-8F51-9F0BB59467D6}" destId="{DAD1D955-F3AD-47E1-B807-753597CC4A7D}" srcOrd="0" destOrd="0" presId="urn:microsoft.com/office/officeart/2005/8/layout/process1"/>
    <dgm:cxn modelId="{D8BA622A-34FB-4438-BF6E-4B9EF553E78F}" srcId="{9A4B68A7-E1F2-400A-B061-0146C87DB517}" destId="{E07DB7B3-9B9F-456B-AEE5-B58F8462679C}" srcOrd="0" destOrd="0" parTransId="{919D0CB8-EBD6-4093-8E91-5973194428D5}" sibTransId="{D8D781B0-4A8A-4B2C-94CE-B4CC603F80EC}"/>
    <dgm:cxn modelId="{291A3C31-8746-4557-989D-671B1306B965}" type="presOf" srcId="{9A4B68A7-E1F2-400A-B061-0146C87DB517}" destId="{EB922F64-BE68-48BD-9203-646D65501031}" srcOrd="0" destOrd="0" presId="urn:microsoft.com/office/officeart/2005/8/layout/process1"/>
    <dgm:cxn modelId="{0F61DB5D-BC7F-4CCD-BF2F-68C5BAE23783}" srcId="{9A4B68A7-E1F2-400A-B061-0146C87DB517}" destId="{A8B4CF33-BD34-4D37-8F51-9F0BB59467D6}" srcOrd="2" destOrd="0" parTransId="{9C43B2FA-74BC-47C8-A6DF-E650798463D4}" sibTransId="{22C0A359-C57E-4711-864E-90FCB5D43B9B}"/>
    <dgm:cxn modelId="{F8786261-ED0B-4922-BCAD-BAF6403CEBC2}" srcId="{9A4B68A7-E1F2-400A-B061-0146C87DB517}" destId="{FC0048A0-F069-407D-8F2D-FCC7FEE7870E}" srcOrd="1" destOrd="0" parTransId="{1E2C7ED6-E1CF-4903-949B-57AEE89A47D6}" sibTransId="{16AC7BA8-675C-4765-B9B4-F5EA49305A77}"/>
    <dgm:cxn modelId="{BC3D7450-A907-4F05-8B64-398550B549A8}" type="presOf" srcId="{E07DB7B3-9B9F-456B-AEE5-B58F8462679C}" destId="{DAC6051E-42DB-40A6-A488-5F07EBFD5258}" srcOrd="0" destOrd="0" presId="urn:microsoft.com/office/officeart/2005/8/layout/process1"/>
    <dgm:cxn modelId="{848F9872-74E4-4619-A180-17C6EB5414F4}" type="presOf" srcId="{D8D781B0-4A8A-4B2C-94CE-B4CC603F80EC}" destId="{FF14D28C-922B-4342-BC8A-C681941937C2}" srcOrd="0" destOrd="0" presId="urn:microsoft.com/office/officeart/2005/8/layout/process1"/>
    <dgm:cxn modelId="{87EA748B-6FEA-4112-B998-E0AF006D77F0}" type="presOf" srcId="{16AC7BA8-675C-4765-B9B4-F5EA49305A77}" destId="{FC305894-017C-4925-AE03-8CCF91C31062}" srcOrd="1" destOrd="0" presId="urn:microsoft.com/office/officeart/2005/8/layout/process1"/>
    <dgm:cxn modelId="{E6FB0DB8-EE9B-48F7-AD9A-E129A9E354D9}" type="presOf" srcId="{16AC7BA8-675C-4765-B9B4-F5EA49305A77}" destId="{876657AA-A69B-4FD7-8596-E2607E77A1F4}" srcOrd="0" destOrd="0" presId="urn:microsoft.com/office/officeart/2005/8/layout/process1"/>
    <dgm:cxn modelId="{135120D9-2509-466E-AB5B-EB5B9CFC163B}" type="presOf" srcId="{FC0048A0-F069-407D-8F2D-FCC7FEE7870E}" destId="{76F12113-E647-4A1F-854C-719E19EAFD58}" srcOrd="0" destOrd="0" presId="urn:microsoft.com/office/officeart/2005/8/layout/process1"/>
    <dgm:cxn modelId="{C3E7B1DC-8DF1-47B8-AE95-AEAFC0074D94}" type="presOf" srcId="{D8D781B0-4A8A-4B2C-94CE-B4CC603F80EC}" destId="{085888A1-E72A-455A-A942-7BC2A2D33AA5}" srcOrd="1" destOrd="0" presId="urn:microsoft.com/office/officeart/2005/8/layout/process1"/>
    <dgm:cxn modelId="{200995C7-DA36-475D-ACF0-46EB9EB50705}" type="presParOf" srcId="{EB922F64-BE68-48BD-9203-646D65501031}" destId="{DAC6051E-42DB-40A6-A488-5F07EBFD5258}" srcOrd="0" destOrd="0" presId="urn:microsoft.com/office/officeart/2005/8/layout/process1"/>
    <dgm:cxn modelId="{9F5D47AB-CF9C-45C9-A25C-4239E102182B}" type="presParOf" srcId="{EB922F64-BE68-48BD-9203-646D65501031}" destId="{FF14D28C-922B-4342-BC8A-C681941937C2}" srcOrd="1" destOrd="0" presId="urn:microsoft.com/office/officeart/2005/8/layout/process1"/>
    <dgm:cxn modelId="{C65F9D7E-4500-4220-9DF8-1F61EB31BD75}" type="presParOf" srcId="{FF14D28C-922B-4342-BC8A-C681941937C2}" destId="{085888A1-E72A-455A-A942-7BC2A2D33AA5}" srcOrd="0" destOrd="0" presId="urn:microsoft.com/office/officeart/2005/8/layout/process1"/>
    <dgm:cxn modelId="{C2FD1075-272E-42E5-99F6-2ED491FBCD29}" type="presParOf" srcId="{EB922F64-BE68-48BD-9203-646D65501031}" destId="{76F12113-E647-4A1F-854C-719E19EAFD58}" srcOrd="2" destOrd="0" presId="urn:microsoft.com/office/officeart/2005/8/layout/process1"/>
    <dgm:cxn modelId="{4723D6D4-26D5-45BC-B88B-AA20CF44F0FD}" type="presParOf" srcId="{EB922F64-BE68-48BD-9203-646D65501031}" destId="{876657AA-A69B-4FD7-8596-E2607E77A1F4}" srcOrd="3" destOrd="0" presId="urn:microsoft.com/office/officeart/2005/8/layout/process1"/>
    <dgm:cxn modelId="{9DD05939-7C24-455C-B49F-882AFD3AC9AD}" type="presParOf" srcId="{876657AA-A69B-4FD7-8596-E2607E77A1F4}" destId="{FC305894-017C-4925-AE03-8CCF91C31062}" srcOrd="0" destOrd="0" presId="urn:microsoft.com/office/officeart/2005/8/layout/process1"/>
    <dgm:cxn modelId="{490D904A-F9B5-4F69-A909-C4993B06D011}" type="presParOf" srcId="{EB922F64-BE68-48BD-9203-646D65501031}" destId="{DAD1D955-F3AD-47E1-B807-753597CC4A7D}"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BB86D8-1437-4AD4-ACA6-5F2C4ACAAAF8}">
      <dsp:nvSpPr>
        <dsp:cNvPr id="0" name=""/>
        <dsp:cNvSpPr/>
      </dsp:nvSpPr>
      <dsp:spPr>
        <a:xfrm>
          <a:off x="9242" y="1346949"/>
          <a:ext cx="2762398" cy="16574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fr-CA" sz="4100" kern="1200" dirty="0"/>
            <a:t>Énergie électrique</a:t>
          </a:r>
        </a:p>
      </dsp:txBody>
      <dsp:txXfrm>
        <a:off x="57787" y="1395494"/>
        <a:ext cx="2665308" cy="1560349"/>
      </dsp:txXfrm>
    </dsp:sp>
    <dsp:sp modelId="{E3FFF7A9-493F-43EF-B7CA-2D736EECD5A7}">
      <dsp:nvSpPr>
        <dsp:cNvPr id="0" name=""/>
        <dsp:cNvSpPr/>
      </dsp:nvSpPr>
      <dsp:spPr>
        <a:xfrm>
          <a:off x="3047880" y="1833131"/>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fr-CA" sz="2900" kern="1200"/>
        </a:p>
      </dsp:txBody>
      <dsp:txXfrm>
        <a:off x="3047880" y="1970146"/>
        <a:ext cx="409940" cy="411044"/>
      </dsp:txXfrm>
    </dsp:sp>
    <dsp:sp modelId="{74C1C67B-74CF-4023-9D47-505C58A6FD84}">
      <dsp:nvSpPr>
        <dsp:cNvPr id="0" name=""/>
        <dsp:cNvSpPr/>
      </dsp:nvSpPr>
      <dsp:spPr>
        <a:xfrm>
          <a:off x="3876600" y="1346949"/>
          <a:ext cx="2762398" cy="16574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fr-CA" sz="4100" kern="1200" dirty="0"/>
            <a:t>moteur</a:t>
          </a:r>
        </a:p>
      </dsp:txBody>
      <dsp:txXfrm>
        <a:off x="3925145" y="1395494"/>
        <a:ext cx="2665308" cy="1560349"/>
      </dsp:txXfrm>
    </dsp:sp>
    <dsp:sp modelId="{60A6E005-7B51-4831-974F-7A62A2DADE70}">
      <dsp:nvSpPr>
        <dsp:cNvPr id="0" name=""/>
        <dsp:cNvSpPr/>
      </dsp:nvSpPr>
      <dsp:spPr>
        <a:xfrm>
          <a:off x="6915239" y="1833131"/>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fr-CA" sz="2900" kern="1200"/>
        </a:p>
      </dsp:txBody>
      <dsp:txXfrm>
        <a:off x="6915239" y="1970146"/>
        <a:ext cx="409940" cy="411044"/>
      </dsp:txXfrm>
    </dsp:sp>
    <dsp:sp modelId="{60220B96-A1F7-43AD-98ED-7638BA657FD9}">
      <dsp:nvSpPr>
        <dsp:cNvPr id="0" name=""/>
        <dsp:cNvSpPr/>
      </dsp:nvSpPr>
      <dsp:spPr>
        <a:xfrm>
          <a:off x="7743958" y="1346949"/>
          <a:ext cx="2762398" cy="16574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fr-CA" sz="4100" kern="1200" dirty="0"/>
            <a:t>Énergie mécanique</a:t>
          </a:r>
        </a:p>
      </dsp:txBody>
      <dsp:txXfrm>
        <a:off x="7792503" y="1395494"/>
        <a:ext cx="2665308" cy="15603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6051E-42DB-40A6-A488-5F07EBFD5258}">
      <dsp:nvSpPr>
        <dsp:cNvPr id="0" name=""/>
        <dsp:cNvSpPr/>
      </dsp:nvSpPr>
      <dsp:spPr>
        <a:xfrm>
          <a:off x="9242" y="1346949"/>
          <a:ext cx="2762398" cy="16574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fr-CA" sz="4000" kern="1200" dirty="0"/>
            <a:t>Énergie mécanique</a:t>
          </a:r>
        </a:p>
      </dsp:txBody>
      <dsp:txXfrm>
        <a:off x="57787" y="1395494"/>
        <a:ext cx="2665308" cy="1560349"/>
      </dsp:txXfrm>
    </dsp:sp>
    <dsp:sp modelId="{FF14D28C-922B-4342-BC8A-C681941937C2}">
      <dsp:nvSpPr>
        <dsp:cNvPr id="0" name=""/>
        <dsp:cNvSpPr/>
      </dsp:nvSpPr>
      <dsp:spPr>
        <a:xfrm>
          <a:off x="3047880" y="1833131"/>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fr-CA" sz="2900" kern="1200"/>
        </a:p>
      </dsp:txBody>
      <dsp:txXfrm>
        <a:off x="3047880" y="1970146"/>
        <a:ext cx="409940" cy="411044"/>
      </dsp:txXfrm>
    </dsp:sp>
    <dsp:sp modelId="{76F12113-E647-4A1F-854C-719E19EAFD58}">
      <dsp:nvSpPr>
        <dsp:cNvPr id="0" name=""/>
        <dsp:cNvSpPr/>
      </dsp:nvSpPr>
      <dsp:spPr>
        <a:xfrm>
          <a:off x="3876600" y="1346949"/>
          <a:ext cx="2762398" cy="16574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fr-CA" sz="4000" kern="1200" dirty="0"/>
            <a:t>alternateur</a:t>
          </a:r>
        </a:p>
      </dsp:txBody>
      <dsp:txXfrm>
        <a:off x="3925145" y="1395494"/>
        <a:ext cx="2665308" cy="1560349"/>
      </dsp:txXfrm>
    </dsp:sp>
    <dsp:sp modelId="{876657AA-A69B-4FD7-8596-E2607E77A1F4}">
      <dsp:nvSpPr>
        <dsp:cNvPr id="0" name=""/>
        <dsp:cNvSpPr/>
      </dsp:nvSpPr>
      <dsp:spPr>
        <a:xfrm>
          <a:off x="6915239" y="1833131"/>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fr-CA" sz="2900" kern="1200"/>
        </a:p>
      </dsp:txBody>
      <dsp:txXfrm>
        <a:off x="6915239" y="1970146"/>
        <a:ext cx="409940" cy="411044"/>
      </dsp:txXfrm>
    </dsp:sp>
    <dsp:sp modelId="{DAD1D955-F3AD-47E1-B807-753597CC4A7D}">
      <dsp:nvSpPr>
        <dsp:cNvPr id="0" name=""/>
        <dsp:cNvSpPr/>
      </dsp:nvSpPr>
      <dsp:spPr>
        <a:xfrm>
          <a:off x="7743958" y="1346949"/>
          <a:ext cx="2762398" cy="16574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fr-CA" sz="4000" kern="1200" dirty="0"/>
            <a:t>Énergie électrique</a:t>
          </a:r>
        </a:p>
      </dsp:txBody>
      <dsp:txXfrm>
        <a:off x="7792503" y="1395494"/>
        <a:ext cx="2665308" cy="156034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p:cNvSpPr>
            <a:spLocks noGrp="1"/>
          </p:cNvSpPr>
          <p:nvPr>
            <p:ph type="dt" sz="half" idx="10"/>
          </p:nvPr>
        </p:nvSpPr>
        <p:spPr/>
        <p:txBody>
          <a:bodyPr/>
          <a:lstStyle/>
          <a:p>
            <a:fld id="{A0E3FF76-C33E-4EBA-95FD-9442368F195E}" type="datetimeFigureOut">
              <a:rPr lang="fr-CA" smtClean="0"/>
              <a:t>2024-11-19</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92F668FD-F2CE-4806-9407-D809E9599F14}" type="slidenum">
              <a:rPr lang="fr-CA" smtClean="0"/>
              <a:t>‹n°›</a:t>
            </a:fld>
            <a:endParaRPr lang="fr-CA"/>
          </a:p>
        </p:txBody>
      </p:sp>
    </p:spTree>
    <p:extLst>
      <p:ext uri="{BB962C8B-B14F-4D97-AF65-F5344CB8AC3E}">
        <p14:creationId xmlns:p14="http://schemas.microsoft.com/office/powerpoint/2010/main" val="951263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A0E3FF76-C33E-4EBA-95FD-9442368F195E}" type="datetimeFigureOut">
              <a:rPr lang="fr-CA" smtClean="0"/>
              <a:t>2024-11-19</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92F668FD-F2CE-4806-9407-D809E9599F14}" type="slidenum">
              <a:rPr lang="fr-CA" smtClean="0"/>
              <a:t>‹n°›</a:t>
            </a:fld>
            <a:endParaRPr lang="fr-CA"/>
          </a:p>
        </p:txBody>
      </p:sp>
    </p:spTree>
    <p:extLst>
      <p:ext uri="{BB962C8B-B14F-4D97-AF65-F5344CB8AC3E}">
        <p14:creationId xmlns:p14="http://schemas.microsoft.com/office/powerpoint/2010/main" val="1817185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A0E3FF76-C33E-4EBA-95FD-9442368F195E}" type="datetimeFigureOut">
              <a:rPr lang="fr-CA" smtClean="0"/>
              <a:t>2024-11-19</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92F668FD-F2CE-4806-9407-D809E9599F14}" type="slidenum">
              <a:rPr lang="fr-CA" smtClean="0"/>
              <a:t>‹n°›</a:t>
            </a:fld>
            <a:endParaRPr lang="fr-CA"/>
          </a:p>
        </p:txBody>
      </p:sp>
    </p:spTree>
    <p:extLst>
      <p:ext uri="{BB962C8B-B14F-4D97-AF65-F5344CB8AC3E}">
        <p14:creationId xmlns:p14="http://schemas.microsoft.com/office/powerpoint/2010/main" val="1079848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endParaRPr lang="fr-CA"/>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CA"/>
          </a:p>
        </p:txBody>
      </p:sp>
      <p:sp>
        <p:nvSpPr>
          <p:cNvPr id="4" name="Espace réservé de la date 3"/>
          <p:cNvSpPr>
            <a:spLocks noGrp="1"/>
          </p:cNvSpPr>
          <p:nvPr>
            <p:ph type="dt" sz="half" idx="10"/>
          </p:nvPr>
        </p:nvSpPr>
        <p:spPr/>
        <p:txBody>
          <a:bodyPr/>
          <a:lstStyle/>
          <a:p>
            <a:fld id="{4ED2A235-FF96-4D5F-975C-35ACA5457D22}" type="datetimeFigureOut">
              <a:rPr lang="fr-CA" smtClean="0">
                <a:solidFill>
                  <a:prstClr val="black">
                    <a:tint val="75000"/>
                  </a:prstClr>
                </a:solidFill>
              </a:rPr>
              <a:pPr/>
              <a:t>2024-11-19</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B9F5A72-B40D-4EB0-8B28-032DE687D0AB}"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3847819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4ED2A235-FF96-4D5F-975C-35ACA5457D22}" type="datetimeFigureOut">
              <a:rPr lang="fr-CA" smtClean="0">
                <a:solidFill>
                  <a:prstClr val="black">
                    <a:tint val="75000"/>
                  </a:prstClr>
                </a:solidFill>
              </a:rPr>
              <a:pPr/>
              <a:t>2024-11-19</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B9F5A72-B40D-4EB0-8B28-032DE687D0AB}"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3954288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endParaRPr lang="fr-CA"/>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4ED2A235-FF96-4D5F-975C-35ACA5457D22}" type="datetimeFigureOut">
              <a:rPr lang="fr-CA" smtClean="0">
                <a:solidFill>
                  <a:prstClr val="black">
                    <a:tint val="75000"/>
                  </a:prstClr>
                </a:solidFill>
              </a:rPr>
              <a:pPr/>
              <a:t>2024-11-19</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B9F5A72-B40D-4EB0-8B28-032DE687D0AB}"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2581232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p>
            <a:fld id="{4ED2A235-FF96-4D5F-975C-35ACA5457D22}" type="datetimeFigureOut">
              <a:rPr lang="fr-CA" smtClean="0">
                <a:solidFill>
                  <a:prstClr val="black">
                    <a:tint val="75000"/>
                  </a:prstClr>
                </a:solidFill>
              </a:rPr>
              <a:pPr/>
              <a:t>2024-11-19</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B9F5A72-B40D-4EB0-8B28-032DE687D0AB}"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547733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CA"/>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fld id="{4ED2A235-FF96-4D5F-975C-35ACA5457D22}" type="datetimeFigureOut">
              <a:rPr lang="fr-CA" smtClean="0">
                <a:solidFill>
                  <a:prstClr val="black">
                    <a:tint val="75000"/>
                  </a:prstClr>
                </a:solidFill>
              </a:rPr>
              <a:pPr/>
              <a:t>2024-11-19</a:t>
            </a:fld>
            <a:endParaRPr lang="fr-CA">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CA">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3B9F5A72-B40D-4EB0-8B28-032DE687D0AB}"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3756445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e la date 2"/>
          <p:cNvSpPr>
            <a:spLocks noGrp="1"/>
          </p:cNvSpPr>
          <p:nvPr>
            <p:ph type="dt" sz="half" idx="10"/>
          </p:nvPr>
        </p:nvSpPr>
        <p:spPr/>
        <p:txBody>
          <a:bodyPr/>
          <a:lstStyle/>
          <a:p>
            <a:fld id="{4ED2A235-FF96-4D5F-975C-35ACA5457D22}" type="datetimeFigureOut">
              <a:rPr lang="fr-CA" smtClean="0">
                <a:solidFill>
                  <a:prstClr val="black">
                    <a:tint val="75000"/>
                  </a:prstClr>
                </a:solidFill>
              </a:rPr>
              <a:pPr/>
              <a:t>2024-11-19</a:t>
            </a:fld>
            <a:endParaRPr lang="fr-CA">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CA">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3B9F5A72-B40D-4EB0-8B28-032DE687D0AB}"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2340802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ED2A235-FF96-4D5F-975C-35ACA5457D22}" type="datetimeFigureOut">
              <a:rPr lang="fr-CA" smtClean="0">
                <a:solidFill>
                  <a:prstClr val="black">
                    <a:tint val="75000"/>
                  </a:prstClr>
                </a:solidFill>
              </a:rPr>
              <a:pPr/>
              <a:t>2024-11-19</a:t>
            </a:fld>
            <a:endParaRPr lang="fr-CA">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CA">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3B9F5A72-B40D-4EB0-8B28-032DE687D0AB}"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4060658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endParaRPr lang="fr-CA"/>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4ED2A235-FF96-4D5F-975C-35ACA5457D22}" type="datetimeFigureOut">
              <a:rPr lang="fr-CA" smtClean="0">
                <a:solidFill>
                  <a:prstClr val="black">
                    <a:tint val="75000"/>
                  </a:prstClr>
                </a:solidFill>
              </a:rPr>
              <a:pPr/>
              <a:t>2024-11-19</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B9F5A72-B40D-4EB0-8B28-032DE687D0AB}"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3465272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A0E3FF76-C33E-4EBA-95FD-9442368F195E}" type="datetimeFigureOut">
              <a:rPr lang="fr-CA" smtClean="0"/>
              <a:t>2024-11-19</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92F668FD-F2CE-4806-9407-D809E9599F14}" type="slidenum">
              <a:rPr lang="fr-CA" smtClean="0"/>
              <a:t>‹n°›</a:t>
            </a:fld>
            <a:endParaRPr lang="fr-CA"/>
          </a:p>
        </p:txBody>
      </p:sp>
    </p:spTree>
    <p:extLst>
      <p:ext uri="{BB962C8B-B14F-4D97-AF65-F5344CB8AC3E}">
        <p14:creationId xmlns:p14="http://schemas.microsoft.com/office/powerpoint/2010/main" val="2881106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endParaRPr lang="fr-CA"/>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CA"/>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4ED2A235-FF96-4D5F-975C-35ACA5457D22}" type="datetimeFigureOut">
              <a:rPr lang="fr-CA" smtClean="0">
                <a:solidFill>
                  <a:prstClr val="black">
                    <a:tint val="75000"/>
                  </a:prstClr>
                </a:solidFill>
              </a:rPr>
              <a:pPr/>
              <a:t>2024-11-19</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B9F5A72-B40D-4EB0-8B28-032DE687D0AB}"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8788965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4ED2A235-FF96-4D5F-975C-35ACA5457D22}" type="datetimeFigureOut">
              <a:rPr lang="fr-CA" smtClean="0">
                <a:solidFill>
                  <a:prstClr val="black">
                    <a:tint val="75000"/>
                  </a:prstClr>
                </a:solidFill>
              </a:rPr>
              <a:pPr/>
              <a:t>2024-11-19</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B9F5A72-B40D-4EB0-8B28-032DE687D0AB}"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1092926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endParaRPr lang="fr-CA"/>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4ED2A235-FF96-4D5F-975C-35ACA5457D22}" type="datetimeFigureOut">
              <a:rPr lang="fr-CA" smtClean="0">
                <a:solidFill>
                  <a:prstClr val="black">
                    <a:tint val="75000"/>
                  </a:prstClr>
                </a:solidFill>
              </a:rPr>
              <a:pPr/>
              <a:t>2024-11-19</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B9F5A72-B40D-4EB0-8B28-032DE687D0AB}"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22243317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endParaRPr lang="fr-CA"/>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CA"/>
          </a:p>
        </p:txBody>
      </p:sp>
      <p:sp>
        <p:nvSpPr>
          <p:cNvPr id="4" name="Espace réservé de la date 3"/>
          <p:cNvSpPr>
            <a:spLocks noGrp="1"/>
          </p:cNvSpPr>
          <p:nvPr>
            <p:ph type="dt" sz="half" idx="10"/>
          </p:nvPr>
        </p:nvSpPr>
        <p:spPr/>
        <p:txBody>
          <a:bodyPr/>
          <a:lstStyle/>
          <a:p>
            <a:fld id="{4ED2A235-FF96-4D5F-975C-35ACA5457D22}" type="datetimeFigureOut">
              <a:rPr lang="fr-CA" smtClean="0">
                <a:solidFill>
                  <a:prstClr val="black">
                    <a:tint val="75000"/>
                  </a:prstClr>
                </a:solidFill>
              </a:rPr>
              <a:pPr/>
              <a:t>2024-11-19</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B9F5A72-B40D-4EB0-8B28-032DE687D0AB}"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42149972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4ED2A235-FF96-4D5F-975C-35ACA5457D22}" type="datetimeFigureOut">
              <a:rPr lang="fr-CA" smtClean="0">
                <a:solidFill>
                  <a:prstClr val="black">
                    <a:tint val="75000"/>
                  </a:prstClr>
                </a:solidFill>
              </a:rPr>
              <a:pPr/>
              <a:t>2024-11-19</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B9F5A72-B40D-4EB0-8B28-032DE687D0AB}"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39436214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endParaRPr lang="fr-CA"/>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4ED2A235-FF96-4D5F-975C-35ACA5457D22}" type="datetimeFigureOut">
              <a:rPr lang="fr-CA" smtClean="0">
                <a:solidFill>
                  <a:prstClr val="black">
                    <a:tint val="75000"/>
                  </a:prstClr>
                </a:solidFill>
              </a:rPr>
              <a:pPr/>
              <a:t>2024-11-19</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B9F5A72-B40D-4EB0-8B28-032DE687D0AB}"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36168157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p>
            <a:fld id="{4ED2A235-FF96-4D5F-975C-35ACA5457D22}" type="datetimeFigureOut">
              <a:rPr lang="fr-CA" smtClean="0">
                <a:solidFill>
                  <a:prstClr val="black">
                    <a:tint val="75000"/>
                  </a:prstClr>
                </a:solidFill>
              </a:rPr>
              <a:pPr/>
              <a:t>2024-11-19</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B9F5A72-B40D-4EB0-8B28-032DE687D0AB}"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3720635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CA"/>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fld id="{4ED2A235-FF96-4D5F-975C-35ACA5457D22}" type="datetimeFigureOut">
              <a:rPr lang="fr-CA" smtClean="0">
                <a:solidFill>
                  <a:prstClr val="black">
                    <a:tint val="75000"/>
                  </a:prstClr>
                </a:solidFill>
              </a:rPr>
              <a:pPr/>
              <a:t>2024-11-19</a:t>
            </a:fld>
            <a:endParaRPr lang="fr-CA">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CA">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3B9F5A72-B40D-4EB0-8B28-032DE687D0AB}"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12088675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e la date 2"/>
          <p:cNvSpPr>
            <a:spLocks noGrp="1"/>
          </p:cNvSpPr>
          <p:nvPr>
            <p:ph type="dt" sz="half" idx="10"/>
          </p:nvPr>
        </p:nvSpPr>
        <p:spPr/>
        <p:txBody>
          <a:bodyPr/>
          <a:lstStyle/>
          <a:p>
            <a:fld id="{4ED2A235-FF96-4D5F-975C-35ACA5457D22}" type="datetimeFigureOut">
              <a:rPr lang="fr-CA" smtClean="0">
                <a:solidFill>
                  <a:prstClr val="black">
                    <a:tint val="75000"/>
                  </a:prstClr>
                </a:solidFill>
              </a:rPr>
              <a:pPr/>
              <a:t>2024-11-19</a:t>
            </a:fld>
            <a:endParaRPr lang="fr-CA">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CA">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3B9F5A72-B40D-4EB0-8B28-032DE687D0AB}"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36166038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ED2A235-FF96-4D5F-975C-35ACA5457D22}" type="datetimeFigureOut">
              <a:rPr lang="fr-CA" smtClean="0">
                <a:solidFill>
                  <a:prstClr val="black">
                    <a:tint val="75000"/>
                  </a:prstClr>
                </a:solidFill>
              </a:rPr>
              <a:pPr/>
              <a:t>2024-11-19</a:t>
            </a:fld>
            <a:endParaRPr lang="fr-CA">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CA">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3B9F5A72-B40D-4EB0-8B28-032DE687D0AB}"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3043105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A0E3FF76-C33E-4EBA-95FD-9442368F195E}" type="datetimeFigureOut">
              <a:rPr lang="fr-CA" smtClean="0"/>
              <a:t>2024-11-19</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92F668FD-F2CE-4806-9407-D809E9599F14}" type="slidenum">
              <a:rPr lang="fr-CA" smtClean="0"/>
              <a:t>‹n°›</a:t>
            </a:fld>
            <a:endParaRPr lang="fr-CA"/>
          </a:p>
        </p:txBody>
      </p:sp>
    </p:spTree>
    <p:extLst>
      <p:ext uri="{BB962C8B-B14F-4D97-AF65-F5344CB8AC3E}">
        <p14:creationId xmlns:p14="http://schemas.microsoft.com/office/powerpoint/2010/main" val="40763038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endParaRPr lang="fr-CA"/>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4ED2A235-FF96-4D5F-975C-35ACA5457D22}" type="datetimeFigureOut">
              <a:rPr lang="fr-CA" smtClean="0">
                <a:solidFill>
                  <a:prstClr val="black">
                    <a:tint val="75000"/>
                  </a:prstClr>
                </a:solidFill>
              </a:rPr>
              <a:pPr/>
              <a:t>2024-11-19</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B9F5A72-B40D-4EB0-8B28-032DE687D0AB}"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33669883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endParaRPr lang="fr-CA"/>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CA"/>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4ED2A235-FF96-4D5F-975C-35ACA5457D22}" type="datetimeFigureOut">
              <a:rPr lang="fr-CA" smtClean="0">
                <a:solidFill>
                  <a:prstClr val="black">
                    <a:tint val="75000"/>
                  </a:prstClr>
                </a:solidFill>
              </a:rPr>
              <a:pPr/>
              <a:t>2024-11-19</a:t>
            </a:fld>
            <a:endParaRPr lang="fr-CA">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CA">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B9F5A72-B40D-4EB0-8B28-032DE687D0AB}"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10058106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4ED2A235-FF96-4D5F-975C-35ACA5457D22}" type="datetimeFigureOut">
              <a:rPr lang="fr-CA" smtClean="0">
                <a:solidFill>
                  <a:prstClr val="black">
                    <a:tint val="75000"/>
                  </a:prstClr>
                </a:solidFill>
              </a:rPr>
              <a:pPr/>
              <a:t>2024-11-19</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B9F5A72-B40D-4EB0-8B28-032DE687D0AB}"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37615250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endParaRPr lang="fr-CA"/>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4ED2A235-FF96-4D5F-975C-35ACA5457D22}" type="datetimeFigureOut">
              <a:rPr lang="fr-CA" smtClean="0">
                <a:solidFill>
                  <a:prstClr val="black">
                    <a:tint val="75000"/>
                  </a:prstClr>
                </a:solidFill>
              </a:rPr>
              <a:pPr/>
              <a:t>2024-11-19</a:t>
            </a:fld>
            <a:endParaRPr lang="fr-CA">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B9F5A72-B40D-4EB0-8B28-032DE687D0AB}"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2503205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p>
            <a:fld id="{A0E3FF76-C33E-4EBA-95FD-9442368F195E}" type="datetimeFigureOut">
              <a:rPr lang="fr-CA" smtClean="0"/>
              <a:t>2024-11-19</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92F668FD-F2CE-4806-9407-D809E9599F14}" type="slidenum">
              <a:rPr lang="fr-CA" smtClean="0"/>
              <a:t>‹n°›</a:t>
            </a:fld>
            <a:endParaRPr lang="fr-CA"/>
          </a:p>
        </p:txBody>
      </p:sp>
    </p:spTree>
    <p:extLst>
      <p:ext uri="{BB962C8B-B14F-4D97-AF65-F5344CB8AC3E}">
        <p14:creationId xmlns:p14="http://schemas.microsoft.com/office/powerpoint/2010/main" val="2195453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fld id="{A0E3FF76-C33E-4EBA-95FD-9442368F195E}" type="datetimeFigureOut">
              <a:rPr lang="fr-CA" smtClean="0"/>
              <a:t>2024-11-19</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92F668FD-F2CE-4806-9407-D809E9599F14}" type="slidenum">
              <a:rPr lang="fr-CA" smtClean="0"/>
              <a:t>‹n°›</a:t>
            </a:fld>
            <a:endParaRPr lang="fr-CA"/>
          </a:p>
        </p:txBody>
      </p:sp>
    </p:spTree>
    <p:extLst>
      <p:ext uri="{BB962C8B-B14F-4D97-AF65-F5344CB8AC3E}">
        <p14:creationId xmlns:p14="http://schemas.microsoft.com/office/powerpoint/2010/main" val="2149942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A"/>
          </a:p>
        </p:txBody>
      </p:sp>
      <p:sp>
        <p:nvSpPr>
          <p:cNvPr id="3" name="Espace réservé de la date 2"/>
          <p:cNvSpPr>
            <a:spLocks noGrp="1"/>
          </p:cNvSpPr>
          <p:nvPr>
            <p:ph type="dt" sz="half" idx="10"/>
          </p:nvPr>
        </p:nvSpPr>
        <p:spPr/>
        <p:txBody>
          <a:bodyPr/>
          <a:lstStyle/>
          <a:p>
            <a:fld id="{A0E3FF76-C33E-4EBA-95FD-9442368F195E}" type="datetimeFigureOut">
              <a:rPr lang="fr-CA" smtClean="0"/>
              <a:t>2024-11-19</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92F668FD-F2CE-4806-9407-D809E9599F14}" type="slidenum">
              <a:rPr lang="fr-CA" smtClean="0"/>
              <a:t>‹n°›</a:t>
            </a:fld>
            <a:endParaRPr lang="fr-CA"/>
          </a:p>
        </p:txBody>
      </p:sp>
    </p:spTree>
    <p:extLst>
      <p:ext uri="{BB962C8B-B14F-4D97-AF65-F5344CB8AC3E}">
        <p14:creationId xmlns:p14="http://schemas.microsoft.com/office/powerpoint/2010/main" val="775655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0E3FF76-C33E-4EBA-95FD-9442368F195E}" type="datetimeFigureOut">
              <a:rPr lang="fr-CA" smtClean="0"/>
              <a:t>2024-11-19</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92F668FD-F2CE-4806-9407-D809E9599F14}" type="slidenum">
              <a:rPr lang="fr-CA" smtClean="0"/>
              <a:t>‹n°›</a:t>
            </a:fld>
            <a:endParaRPr lang="fr-CA"/>
          </a:p>
        </p:txBody>
      </p:sp>
    </p:spTree>
    <p:extLst>
      <p:ext uri="{BB962C8B-B14F-4D97-AF65-F5344CB8AC3E}">
        <p14:creationId xmlns:p14="http://schemas.microsoft.com/office/powerpoint/2010/main" val="2688196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0E3FF76-C33E-4EBA-95FD-9442368F195E}" type="datetimeFigureOut">
              <a:rPr lang="fr-CA" smtClean="0"/>
              <a:t>2024-11-19</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92F668FD-F2CE-4806-9407-D809E9599F14}" type="slidenum">
              <a:rPr lang="fr-CA" smtClean="0"/>
              <a:t>‹n°›</a:t>
            </a:fld>
            <a:endParaRPr lang="fr-CA"/>
          </a:p>
        </p:txBody>
      </p:sp>
    </p:spTree>
    <p:extLst>
      <p:ext uri="{BB962C8B-B14F-4D97-AF65-F5344CB8AC3E}">
        <p14:creationId xmlns:p14="http://schemas.microsoft.com/office/powerpoint/2010/main" val="196927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0E3FF76-C33E-4EBA-95FD-9442368F195E}" type="datetimeFigureOut">
              <a:rPr lang="fr-CA" smtClean="0"/>
              <a:t>2024-11-19</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92F668FD-F2CE-4806-9407-D809E9599F14}" type="slidenum">
              <a:rPr lang="fr-CA" smtClean="0"/>
              <a:t>‹n°›</a:t>
            </a:fld>
            <a:endParaRPr lang="fr-CA"/>
          </a:p>
        </p:txBody>
      </p:sp>
    </p:spTree>
    <p:extLst>
      <p:ext uri="{BB962C8B-B14F-4D97-AF65-F5344CB8AC3E}">
        <p14:creationId xmlns:p14="http://schemas.microsoft.com/office/powerpoint/2010/main" val="3213965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E3FF76-C33E-4EBA-95FD-9442368F195E}" type="datetimeFigureOut">
              <a:rPr lang="fr-CA" smtClean="0"/>
              <a:t>2024-11-19</a:t>
            </a:fld>
            <a:endParaRPr lang="fr-CA"/>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F668FD-F2CE-4806-9407-D809E9599F14}" type="slidenum">
              <a:rPr lang="fr-CA" smtClean="0"/>
              <a:t>‹n°›</a:t>
            </a:fld>
            <a:endParaRPr lang="fr-CA"/>
          </a:p>
        </p:txBody>
      </p:sp>
    </p:spTree>
    <p:extLst>
      <p:ext uri="{BB962C8B-B14F-4D97-AF65-F5344CB8AC3E}">
        <p14:creationId xmlns:p14="http://schemas.microsoft.com/office/powerpoint/2010/main" val="962415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endParaRPr lang="fr-CA"/>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D2A235-FF96-4D5F-975C-35ACA5457D22}" type="datetimeFigureOut">
              <a:rPr lang="fr-CA" smtClean="0">
                <a:solidFill>
                  <a:prstClr val="black">
                    <a:tint val="75000"/>
                  </a:prstClr>
                </a:solidFill>
              </a:rPr>
              <a:pPr/>
              <a:t>2024-11-19</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F5A72-B40D-4EB0-8B28-032DE687D0AB}"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332690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endParaRPr lang="fr-CA"/>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D2A235-FF96-4D5F-975C-35ACA5457D22}" type="datetimeFigureOut">
              <a:rPr lang="fr-CA" smtClean="0">
                <a:solidFill>
                  <a:prstClr val="black">
                    <a:tint val="75000"/>
                  </a:prstClr>
                </a:solidFill>
              </a:rPr>
              <a:pPr/>
              <a:t>2024-11-19</a:t>
            </a:fld>
            <a:endParaRPr lang="fr-CA">
              <a:solidFill>
                <a:prstClr val="black">
                  <a:tint val="75000"/>
                </a:prstClr>
              </a:solidFill>
            </a:endParaRP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9F5A72-B40D-4EB0-8B28-032DE687D0AB}"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13818118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fr.wikipedia.org/wiki/Champ_magn%C3%A9tique"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sz="4400" dirty="0"/>
              <a:t>Atelier</a:t>
            </a:r>
            <a:r>
              <a:rPr lang="fr-CA" dirty="0"/>
              <a:t> </a:t>
            </a:r>
            <a:r>
              <a:rPr lang="fr-CA" sz="4400" dirty="0"/>
              <a:t>#3</a:t>
            </a:r>
          </a:p>
        </p:txBody>
      </p:sp>
      <p:sp>
        <p:nvSpPr>
          <p:cNvPr id="3" name="Sous-titre 2"/>
          <p:cNvSpPr>
            <a:spLocks noGrp="1"/>
          </p:cNvSpPr>
          <p:nvPr>
            <p:ph type="subTitle" idx="1"/>
          </p:nvPr>
        </p:nvSpPr>
        <p:spPr/>
        <p:txBody>
          <a:bodyPr>
            <a:normAutofit/>
          </a:bodyPr>
          <a:lstStyle/>
          <a:p>
            <a:r>
              <a:rPr lang="fr-CA" sz="3200" dirty="0"/>
              <a:t>Électromagnétisme</a:t>
            </a:r>
          </a:p>
          <a:p>
            <a:r>
              <a:rPr lang="fr-CA" sz="3200" dirty="0"/>
              <a:t>(l’électricité qui tourne)</a:t>
            </a:r>
          </a:p>
        </p:txBody>
      </p:sp>
    </p:spTree>
    <p:extLst>
      <p:ext uri="{BB962C8B-B14F-4D97-AF65-F5344CB8AC3E}">
        <p14:creationId xmlns:p14="http://schemas.microsoft.com/office/powerpoint/2010/main" val="2087213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Le champ magnétique</a:t>
            </a:r>
          </a:p>
        </p:txBody>
      </p:sp>
      <p:sp>
        <p:nvSpPr>
          <p:cNvPr id="3" name="Espace réservé du contenu 2"/>
          <p:cNvSpPr>
            <a:spLocks noGrp="1"/>
          </p:cNvSpPr>
          <p:nvPr>
            <p:ph idx="1"/>
          </p:nvPr>
        </p:nvSpPr>
        <p:spPr/>
        <p:txBody>
          <a:bodyPr/>
          <a:lstStyle/>
          <a:p>
            <a:r>
              <a:rPr lang="fr-CA" dirty="0"/>
              <a:t>Vient nous dire qu’une force s’exerce sur un objet dans un espace</a:t>
            </a:r>
          </a:p>
          <a:p>
            <a:r>
              <a:rPr lang="fr-CA" dirty="0"/>
              <a:t>Cette force est plus grande lorsque le matériau est en fer ou dans un alliage ferreux</a:t>
            </a:r>
          </a:p>
          <a:p>
            <a:endParaRPr lang="fr-CA" dirty="0"/>
          </a:p>
        </p:txBody>
      </p:sp>
      <p:pic>
        <p:nvPicPr>
          <p:cNvPr id="4" name="Image 3"/>
          <p:cNvPicPr>
            <a:picLocks noChangeAspect="1"/>
          </p:cNvPicPr>
          <p:nvPr/>
        </p:nvPicPr>
        <p:blipFill>
          <a:blip r:embed="rId2"/>
          <a:stretch>
            <a:fillRect/>
          </a:stretch>
        </p:blipFill>
        <p:spPr>
          <a:xfrm>
            <a:off x="1330642" y="3316604"/>
            <a:ext cx="3170484" cy="3419475"/>
          </a:xfrm>
          <a:prstGeom prst="rect">
            <a:avLst/>
          </a:prstGeom>
        </p:spPr>
      </p:pic>
      <p:pic>
        <p:nvPicPr>
          <p:cNvPr id="5" name="Image 4"/>
          <p:cNvPicPr>
            <a:picLocks noChangeAspect="1"/>
          </p:cNvPicPr>
          <p:nvPr/>
        </p:nvPicPr>
        <p:blipFill>
          <a:blip r:embed="rId3"/>
          <a:stretch>
            <a:fillRect/>
          </a:stretch>
        </p:blipFill>
        <p:spPr>
          <a:xfrm>
            <a:off x="5213985" y="3316604"/>
            <a:ext cx="3541396" cy="3541396"/>
          </a:xfrm>
          <a:prstGeom prst="rect">
            <a:avLst/>
          </a:prstGeom>
        </p:spPr>
      </p:pic>
    </p:spTree>
    <p:extLst>
      <p:ext uri="{BB962C8B-B14F-4D97-AF65-F5344CB8AC3E}">
        <p14:creationId xmlns:p14="http://schemas.microsoft.com/office/powerpoint/2010/main" val="1533657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Magnétisme et électricité, c’est quoi le rapport?</a:t>
            </a:r>
          </a:p>
        </p:txBody>
      </p:sp>
      <p:sp>
        <p:nvSpPr>
          <p:cNvPr id="3" name="Espace réservé du contenu 2"/>
          <p:cNvSpPr>
            <a:spLocks noGrp="1"/>
          </p:cNvSpPr>
          <p:nvPr>
            <p:ph idx="1"/>
          </p:nvPr>
        </p:nvSpPr>
        <p:spPr/>
        <p:txBody>
          <a:bodyPr/>
          <a:lstStyle/>
          <a:p>
            <a:r>
              <a:rPr lang="fr-CA" dirty="0"/>
              <a:t>Hypothèse:</a:t>
            </a:r>
          </a:p>
          <a:p>
            <a:pPr lvl="1"/>
            <a:r>
              <a:rPr lang="fr-CA" dirty="0"/>
              <a:t>L’électricité qui tourne agit comme un aimant</a:t>
            </a:r>
          </a:p>
          <a:p>
            <a:r>
              <a:rPr lang="fr-CA" dirty="0"/>
              <a:t>Expérience:</a:t>
            </a:r>
          </a:p>
          <a:p>
            <a:pPr lvl="1"/>
            <a:r>
              <a:rPr lang="fr-CA" dirty="0"/>
              <a:t>Expérience d’Oersted</a:t>
            </a:r>
          </a:p>
        </p:txBody>
      </p:sp>
    </p:spTree>
    <p:extLst>
      <p:ext uri="{BB962C8B-B14F-4D97-AF65-F5344CB8AC3E}">
        <p14:creationId xmlns:p14="http://schemas.microsoft.com/office/powerpoint/2010/main" val="362560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Hans Christian Oersted (1777-1851)</a:t>
            </a:r>
          </a:p>
        </p:txBody>
      </p:sp>
      <p:pic>
        <p:nvPicPr>
          <p:cNvPr id="4" name="Espace réservé du contenu 3" descr="Hans_Christian_Ørsted_daguerreotype.jpg"/>
          <p:cNvPicPr>
            <a:picLocks noGrp="1"/>
          </p:cNvPicPr>
          <p:nvPr>
            <p:ph idx="1"/>
          </p:nvPr>
        </p:nvPicPr>
        <p:blipFill>
          <a:blip r:embed="rId2" cstate="print"/>
          <a:stretch>
            <a:fillRect/>
          </a:stretch>
        </p:blipFill>
        <p:spPr>
          <a:xfrm>
            <a:off x="4647117" y="1825625"/>
            <a:ext cx="2897766" cy="4351338"/>
          </a:xfrm>
          <a:prstGeom prst="rect">
            <a:avLst/>
          </a:prstGeom>
        </p:spPr>
      </p:pic>
    </p:spTree>
    <p:extLst>
      <p:ext uri="{BB962C8B-B14F-4D97-AF65-F5344CB8AC3E}">
        <p14:creationId xmlns:p14="http://schemas.microsoft.com/office/powerpoint/2010/main" val="276458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3"/>
          <p:cNvSpPr>
            <a:spLocks noGrp="1"/>
          </p:cNvSpPr>
          <p:nvPr>
            <p:ph idx="1"/>
          </p:nvPr>
        </p:nvSpPr>
        <p:spPr>
          <a:xfrm>
            <a:off x="838200" y="203200"/>
            <a:ext cx="10515600" cy="5973763"/>
          </a:xfrm>
        </p:spPr>
        <p:txBody>
          <a:bodyPr/>
          <a:lstStyle/>
          <a:p>
            <a:pPr marL="594360" marR="594360">
              <a:lnSpc>
                <a:spcPct val="115000"/>
              </a:lnSpc>
              <a:spcAft>
                <a:spcPts val="1400"/>
              </a:spcAft>
            </a:pPr>
            <a:r>
              <a:rPr lang="fr-CA" b="1" i="1"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Un courant traversant une bobine de fil dans  le sens de fermeture de quatre doigts de la main droite produit un champ magnétique dans la direction où pointe le pouce de cette même main.</a:t>
            </a:r>
          </a:p>
          <a:p>
            <a:endParaRPr lang="fr-CA" dirty="0"/>
          </a:p>
        </p:txBody>
      </p:sp>
      <p:pic>
        <p:nvPicPr>
          <p:cNvPr id="6" name="Image 5"/>
          <p:cNvPicPr>
            <a:picLocks noChangeAspect="1"/>
          </p:cNvPicPr>
          <p:nvPr/>
        </p:nvPicPr>
        <p:blipFill>
          <a:blip r:embed="rId2"/>
          <a:stretch>
            <a:fillRect/>
          </a:stretch>
        </p:blipFill>
        <p:spPr>
          <a:xfrm>
            <a:off x="4276931" y="2866215"/>
            <a:ext cx="5492338" cy="2423447"/>
          </a:xfrm>
          <a:prstGeom prst="rect">
            <a:avLst/>
          </a:prstGeom>
        </p:spPr>
      </p:pic>
      <p:pic>
        <p:nvPicPr>
          <p:cNvPr id="7" name="Image 6"/>
          <p:cNvPicPr>
            <a:picLocks noChangeAspect="1"/>
          </p:cNvPicPr>
          <p:nvPr/>
        </p:nvPicPr>
        <p:blipFill>
          <a:blip r:embed="rId3"/>
          <a:stretch>
            <a:fillRect/>
          </a:stretch>
        </p:blipFill>
        <p:spPr>
          <a:xfrm>
            <a:off x="4661373" y="2758380"/>
            <a:ext cx="1547483" cy="2639119"/>
          </a:xfrm>
          <a:prstGeom prst="rect">
            <a:avLst/>
          </a:prstGeom>
        </p:spPr>
      </p:pic>
      <p:cxnSp>
        <p:nvCxnSpPr>
          <p:cNvPr id="9" name="Connecteur droit avec flèche 8"/>
          <p:cNvCxnSpPr/>
          <p:nvPr/>
        </p:nvCxnSpPr>
        <p:spPr>
          <a:xfrm>
            <a:off x="2984500" y="3390900"/>
            <a:ext cx="1955800" cy="9906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1689100" y="2997200"/>
            <a:ext cx="1816100" cy="954107"/>
          </a:xfrm>
          <a:prstGeom prst="rect">
            <a:avLst/>
          </a:prstGeom>
          <a:noFill/>
        </p:spPr>
        <p:txBody>
          <a:bodyPr wrap="square" rtlCol="0">
            <a:spAutoFit/>
          </a:bodyPr>
          <a:lstStyle/>
          <a:p>
            <a:r>
              <a:rPr lang="fr-CA" sz="2800" dirty="0"/>
              <a:t>Courant électrique</a:t>
            </a:r>
          </a:p>
        </p:txBody>
      </p:sp>
      <p:sp>
        <p:nvSpPr>
          <p:cNvPr id="11" name="ZoneTexte 10"/>
          <p:cNvSpPr txBox="1"/>
          <p:nvPr/>
        </p:nvSpPr>
        <p:spPr>
          <a:xfrm>
            <a:off x="5435114" y="5471702"/>
            <a:ext cx="469900" cy="523220"/>
          </a:xfrm>
          <a:prstGeom prst="rect">
            <a:avLst/>
          </a:prstGeom>
          <a:noFill/>
        </p:spPr>
        <p:txBody>
          <a:bodyPr wrap="square" rtlCol="0">
            <a:spAutoFit/>
          </a:bodyPr>
          <a:lstStyle/>
          <a:p>
            <a:r>
              <a:rPr lang="fr-CA" sz="2800" dirty="0"/>
              <a:t>S</a:t>
            </a:r>
          </a:p>
        </p:txBody>
      </p:sp>
      <p:sp>
        <p:nvSpPr>
          <p:cNvPr id="12" name="ZoneTexte 11"/>
          <p:cNvSpPr txBox="1"/>
          <p:nvPr/>
        </p:nvSpPr>
        <p:spPr>
          <a:xfrm>
            <a:off x="5435114" y="2235158"/>
            <a:ext cx="469900" cy="523220"/>
          </a:xfrm>
          <a:prstGeom prst="rect">
            <a:avLst/>
          </a:prstGeom>
          <a:noFill/>
        </p:spPr>
        <p:txBody>
          <a:bodyPr wrap="square" rtlCol="0">
            <a:spAutoFit/>
          </a:bodyPr>
          <a:lstStyle/>
          <a:p>
            <a:r>
              <a:rPr lang="fr-CA" sz="2800" dirty="0"/>
              <a:t>N</a:t>
            </a:r>
          </a:p>
        </p:txBody>
      </p:sp>
    </p:spTree>
    <p:extLst>
      <p:ext uri="{BB962C8B-B14F-4D97-AF65-F5344CB8AC3E}">
        <p14:creationId xmlns:p14="http://schemas.microsoft.com/office/powerpoint/2010/main" val="604116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9692" y="193025"/>
            <a:ext cx="10515600" cy="1325563"/>
          </a:xfrm>
        </p:spPr>
        <p:txBody>
          <a:bodyPr/>
          <a:lstStyle/>
          <a:p>
            <a:r>
              <a:rPr lang="fr-CA" dirty="0"/>
              <a:t>Expérience d’Oersted</a:t>
            </a:r>
          </a:p>
        </p:txBody>
      </p:sp>
      <p:pic>
        <p:nvPicPr>
          <p:cNvPr id="4" name="Espace réservé du contenu 3"/>
          <p:cNvPicPr>
            <a:picLocks noGrp="1" noChangeAspect="1"/>
          </p:cNvPicPr>
          <p:nvPr>
            <p:ph idx="1"/>
          </p:nvPr>
        </p:nvPicPr>
        <p:blipFill>
          <a:blip r:embed="rId2"/>
          <a:stretch>
            <a:fillRect/>
          </a:stretch>
        </p:blipFill>
        <p:spPr>
          <a:xfrm>
            <a:off x="2374907" y="1690688"/>
            <a:ext cx="8280385" cy="2338427"/>
          </a:xfrm>
          <a:prstGeom prst="rect">
            <a:avLst/>
          </a:prstGeom>
        </p:spPr>
      </p:pic>
      <p:sp>
        <p:nvSpPr>
          <p:cNvPr id="6" name="ZoneTexte 5"/>
          <p:cNvSpPr txBox="1"/>
          <p:nvPr/>
        </p:nvSpPr>
        <p:spPr>
          <a:xfrm>
            <a:off x="8178800" y="1904569"/>
            <a:ext cx="596900" cy="584775"/>
          </a:xfrm>
          <a:prstGeom prst="rect">
            <a:avLst/>
          </a:prstGeom>
          <a:noFill/>
        </p:spPr>
        <p:txBody>
          <a:bodyPr wrap="square" rtlCol="0">
            <a:spAutoFit/>
          </a:bodyPr>
          <a:lstStyle/>
          <a:p>
            <a:r>
              <a:rPr lang="fr-CA" sz="3200" dirty="0"/>
              <a:t>N</a:t>
            </a:r>
          </a:p>
        </p:txBody>
      </p:sp>
      <p:sp>
        <p:nvSpPr>
          <p:cNvPr id="7" name="ZoneTexte 6"/>
          <p:cNvSpPr txBox="1"/>
          <p:nvPr/>
        </p:nvSpPr>
        <p:spPr>
          <a:xfrm>
            <a:off x="8178800" y="3011507"/>
            <a:ext cx="596900" cy="584775"/>
          </a:xfrm>
          <a:prstGeom prst="rect">
            <a:avLst/>
          </a:prstGeom>
          <a:noFill/>
        </p:spPr>
        <p:txBody>
          <a:bodyPr wrap="square" rtlCol="0">
            <a:spAutoFit/>
          </a:bodyPr>
          <a:lstStyle/>
          <a:p>
            <a:r>
              <a:rPr lang="fr-CA" sz="3200" dirty="0"/>
              <a:t>S</a:t>
            </a:r>
          </a:p>
        </p:txBody>
      </p:sp>
      <p:sp>
        <p:nvSpPr>
          <p:cNvPr id="8" name="Rectangle 7"/>
          <p:cNvSpPr/>
          <p:nvPr/>
        </p:nvSpPr>
        <p:spPr>
          <a:xfrm>
            <a:off x="2374907" y="1904569"/>
            <a:ext cx="1054100" cy="16023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200" dirty="0"/>
              <a:t>N</a:t>
            </a:r>
          </a:p>
          <a:p>
            <a:pPr algn="ctr"/>
            <a:endParaRPr lang="fr-CA" sz="3200" dirty="0"/>
          </a:p>
          <a:p>
            <a:pPr algn="ctr"/>
            <a:r>
              <a:rPr lang="fr-CA" sz="3200" dirty="0"/>
              <a:t>S</a:t>
            </a:r>
          </a:p>
        </p:txBody>
      </p:sp>
      <p:sp>
        <p:nvSpPr>
          <p:cNvPr id="9" name="Double flèche horizontale 8"/>
          <p:cNvSpPr/>
          <p:nvPr/>
        </p:nvSpPr>
        <p:spPr>
          <a:xfrm>
            <a:off x="3924300" y="2489344"/>
            <a:ext cx="1079500" cy="61149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Organigramme : Trier 9"/>
          <p:cNvSpPr/>
          <p:nvPr/>
        </p:nvSpPr>
        <p:spPr>
          <a:xfrm>
            <a:off x="2638432" y="4123974"/>
            <a:ext cx="527050" cy="1231900"/>
          </a:xfrm>
          <a:prstGeom prst="flowChartSo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N</a:t>
            </a:r>
          </a:p>
          <a:p>
            <a:pPr algn="ctr"/>
            <a:r>
              <a:rPr lang="fr-CA" dirty="0"/>
              <a:t>S</a:t>
            </a:r>
          </a:p>
        </p:txBody>
      </p:sp>
      <p:sp>
        <p:nvSpPr>
          <p:cNvPr id="11" name="Organigramme : Trier 10"/>
          <p:cNvSpPr/>
          <p:nvPr/>
        </p:nvSpPr>
        <p:spPr>
          <a:xfrm>
            <a:off x="8118482" y="4123974"/>
            <a:ext cx="527050" cy="1231900"/>
          </a:xfrm>
          <a:prstGeom prst="flowChartSo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N</a:t>
            </a:r>
          </a:p>
          <a:p>
            <a:pPr algn="ctr"/>
            <a:r>
              <a:rPr lang="fr-CA" dirty="0"/>
              <a:t>S</a:t>
            </a:r>
          </a:p>
        </p:txBody>
      </p:sp>
      <p:sp>
        <p:nvSpPr>
          <p:cNvPr id="12" name="ZoneTexte 11"/>
          <p:cNvSpPr txBox="1"/>
          <p:nvPr/>
        </p:nvSpPr>
        <p:spPr>
          <a:xfrm>
            <a:off x="4362457" y="4535383"/>
            <a:ext cx="2559050" cy="584775"/>
          </a:xfrm>
          <a:prstGeom prst="rect">
            <a:avLst/>
          </a:prstGeom>
          <a:noFill/>
        </p:spPr>
        <p:txBody>
          <a:bodyPr wrap="square" rtlCol="0">
            <a:spAutoFit/>
          </a:bodyPr>
          <a:lstStyle/>
          <a:p>
            <a:pPr algn="ctr"/>
            <a:r>
              <a:rPr lang="fr-CA" sz="3200" dirty="0"/>
              <a:t>boussoles</a:t>
            </a:r>
          </a:p>
        </p:txBody>
      </p:sp>
      <p:cxnSp>
        <p:nvCxnSpPr>
          <p:cNvPr id="14" name="Connecteur droit avec flèche 13"/>
          <p:cNvCxnSpPr>
            <a:stCxn id="12" idx="3"/>
            <a:endCxn id="11" idx="1"/>
          </p:cNvCxnSpPr>
          <p:nvPr/>
        </p:nvCxnSpPr>
        <p:spPr>
          <a:xfrm flipV="1">
            <a:off x="6921507" y="4739924"/>
            <a:ext cx="1196975" cy="878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a:stCxn id="12" idx="1"/>
            <a:endCxn id="10" idx="3"/>
          </p:cNvCxnSpPr>
          <p:nvPr/>
        </p:nvCxnSpPr>
        <p:spPr>
          <a:xfrm flipH="1" flipV="1">
            <a:off x="3165482" y="4739924"/>
            <a:ext cx="1196975" cy="878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763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163291" y="115477"/>
            <a:ext cx="4994797" cy="4097294"/>
          </a:xfrm>
          <a:prstGeom prst="rect">
            <a:avLst/>
          </a:prstGeom>
        </p:spPr>
      </p:pic>
      <p:pic>
        <p:nvPicPr>
          <p:cNvPr id="5" name="Image 4"/>
          <p:cNvPicPr>
            <a:picLocks noChangeAspect="1"/>
          </p:cNvPicPr>
          <p:nvPr/>
        </p:nvPicPr>
        <p:blipFill>
          <a:blip r:embed="rId3"/>
          <a:stretch>
            <a:fillRect/>
          </a:stretch>
        </p:blipFill>
        <p:spPr>
          <a:xfrm>
            <a:off x="5848088" y="115477"/>
            <a:ext cx="5853277" cy="4097294"/>
          </a:xfrm>
          <a:prstGeom prst="rect">
            <a:avLst/>
          </a:prstGeom>
        </p:spPr>
      </p:pic>
    </p:spTree>
    <p:extLst>
      <p:ext uri="{BB962C8B-B14F-4D97-AF65-F5344CB8AC3E}">
        <p14:creationId xmlns:p14="http://schemas.microsoft.com/office/powerpoint/2010/main" val="3858442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La transformation de l’énergie avec un moteur </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58407691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5007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Le moteur électrique</a:t>
            </a:r>
          </a:p>
        </p:txBody>
      </p:sp>
      <p:pic>
        <p:nvPicPr>
          <p:cNvPr id="4" name="Espace réservé du contenu 3"/>
          <p:cNvPicPr>
            <a:picLocks noGrp="1" noChangeAspect="1"/>
          </p:cNvPicPr>
          <p:nvPr>
            <p:ph idx="1"/>
          </p:nvPr>
        </p:nvPicPr>
        <p:blipFill>
          <a:blip r:embed="rId2"/>
          <a:stretch>
            <a:fillRect/>
          </a:stretch>
        </p:blipFill>
        <p:spPr>
          <a:xfrm>
            <a:off x="3784600" y="365125"/>
            <a:ext cx="8407400" cy="6654800"/>
          </a:xfrm>
          <a:prstGeom prst="rect">
            <a:avLst/>
          </a:prstGeom>
        </p:spPr>
      </p:pic>
    </p:spTree>
    <p:extLst>
      <p:ext uri="{BB962C8B-B14F-4D97-AF65-F5344CB8AC3E}">
        <p14:creationId xmlns:p14="http://schemas.microsoft.com/office/powerpoint/2010/main" val="3125340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Michael Faraday (1791 – 1867)</a:t>
            </a:r>
          </a:p>
        </p:txBody>
      </p:sp>
      <p:pic>
        <p:nvPicPr>
          <p:cNvPr id="4" name="Espace réservé du contenu 3"/>
          <p:cNvPicPr>
            <a:picLocks noGrp="1" noChangeAspect="1"/>
          </p:cNvPicPr>
          <p:nvPr>
            <p:ph idx="1"/>
          </p:nvPr>
        </p:nvPicPr>
        <p:blipFill>
          <a:blip r:embed="rId2"/>
          <a:stretch>
            <a:fillRect/>
          </a:stretch>
        </p:blipFill>
        <p:spPr>
          <a:xfrm>
            <a:off x="3886200" y="1799776"/>
            <a:ext cx="3924299" cy="5039028"/>
          </a:xfrm>
          <a:prstGeom prst="rect">
            <a:avLst/>
          </a:prstGeom>
        </p:spPr>
      </p:pic>
    </p:spTree>
    <p:extLst>
      <p:ext uri="{BB962C8B-B14F-4D97-AF65-F5344CB8AC3E}">
        <p14:creationId xmlns:p14="http://schemas.microsoft.com/office/powerpoint/2010/main" val="2504644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Induction électromagnétique</a:t>
            </a:r>
          </a:p>
        </p:txBody>
      </p:sp>
      <p:sp>
        <p:nvSpPr>
          <p:cNvPr id="3" name="Espace réservé du contenu 2"/>
          <p:cNvSpPr>
            <a:spLocks noGrp="1"/>
          </p:cNvSpPr>
          <p:nvPr>
            <p:ph idx="1"/>
          </p:nvPr>
        </p:nvSpPr>
        <p:spPr/>
        <p:txBody>
          <a:bodyPr>
            <a:noAutofit/>
          </a:bodyPr>
          <a:lstStyle/>
          <a:p>
            <a:r>
              <a:rPr lang="fr-CA" b="1" i="1" dirty="0">
                <a:solidFill>
                  <a:schemeClr val="accent1"/>
                </a:solidFill>
              </a:rPr>
              <a:t>Un circuit électrique soumis à un champ magnétique variable produit une tension électrique.</a:t>
            </a:r>
          </a:p>
        </p:txBody>
      </p:sp>
    </p:spTree>
    <p:extLst>
      <p:ext uri="{BB962C8B-B14F-4D97-AF65-F5344CB8AC3E}">
        <p14:creationId xmlns:p14="http://schemas.microsoft.com/office/powerpoint/2010/main" val="2685868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tension électrique vs pression</a:t>
            </a:r>
          </a:p>
        </p:txBody>
      </p:sp>
      <p:sp>
        <p:nvSpPr>
          <p:cNvPr id="5" name="ZoneTexte 4"/>
          <p:cNvSpPr txBox="1"/>
          <p:nvPr/>
        </p:nvSpPr>
        <p:spPr>
          <a:xfrm>
            <a:off x="2783632" y="4365105"/>
            <a:ext cx="1080120" cy="584775"/>
          </a:xfrm>
          <a:prstGeom prst="rect">
            <a:avLst/>
          </a:prstGeom>
          <a:noFill/>
        </p:spPr>
        <p:txBody>
          <a:bodyPr wrap="square" rtlCol="0">
            <a:spAutoFit/>
          </a:bodyPr>
          <a:lstStyle/>
          <a:p>
            <a:r>
              <a:rPr lang="fr-CA" sz="3200" dirty="0">
                <a:solidFill>
                  <a:prstClr val="black"/>
                </a:solidFill>
              </a:rPr>
              <a:t>pile</a:t>
            </a:r>
          </a:p>
        </p:txBody>
      </p:sp>
      <p:pic>
        <p:nvPicPr>
          <p:cNvPr id="7" name="Espace réservé du contenu 6" descr="tension2.jpg"/>
          <p:cNvPicPr>
            <a:picLocks noGrp="1" noChangeAspect="1"/>
          </p:cNvPicPr>
          <p:nvPr>
            <p:ph idx="1"/>
          </p:nvPr>
        </p:nvPicPr>
        <p:blipFill>
          <a:blip r:embed="rId2" cstate="print"/>
          <a:stretch>
            <a:fillRect/>
          </a:stretch>
        </p:blipFill>
        <p:spPr>
          <a:xfrm>
            <a:off x="4727848" y="1700809"/>
            <a:ext cx="5632890" cy="3807077"/>
          </a:xfrm>
        </p:spPr>
      </p:pic>
      <p:cxnSp>
        <p:nvCxnSpPr>
          <p:cNvPr id="9" name="Connecteur droit 8"/>
          <p:cNvCxnSpPr/>
          <p:nvPr/>
        </p:nvCxnSpPr>
        <p:spPr>
          <a:xfrm>
            <a:off x="2567608" y="2276872"/>
            <a:ext cx="0" cy="72008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2567608" y="3212976"/>
            <a:ext cx="0" cy="72008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2279576" y="2996952"/>
            <a:ext cx="576064"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2423592" y="3212976"/>
            <a:ext cx="288032"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2207568" y="2492897"/>
            <a:ext cx="1080120" cy="584775"/>
          </a:xfrm>
          <a:prstGeom prst="rect">
            <a:avLst/>
          </a:prstGeom>
          <a:noFill/>
        </p:spPr>
        <p:txBody>
          <a:bodyPr wrap="square" rtlCol="0">
            <a:spAutoFit/>
          </a:bodyPr>
          <a:lstStyle/>
          <a:p>
            <a:r>
              <a:rPr lang="fr-CA" sz="3200" dirty="0">
                <a:solidFill>
                  <a:prstClr val="black"/>
                </a:solidFill>
              </a:rPr>
              <a:t>+</a:t>
            </a:r>
          </a:p>
        </p:txBody>
      </p:sp>
      <p:sp>
        <p:nvSpPr>
          <p:cNvPr id="18" name="ZoneTexte 17"/>
          <p:cNvSpPr txBox="1"/>
          <p:nvPr/>
        </p:nvSpPr>
        <p:spPr>
          <a:xfrm>
            <a:off x="2207568" y="3068961"/>
            <a:ext cx="1080120" cy="584775"/>
          </a:xfrm>
          <a:prstGeom prst="rect">
            <a:avLst/>
          </a:prstGeom>
          <a:noFill/>
        </p:spPr>
        <p:txBody>
          <a:bodyPr wrap="square" rtlCol="0">
            <a:spAutoFit/>
          </a:bodyPr>
          <a:lstStyle/>
          <a:p>
            <a:r>
              <a:rPr lang="fr-CA" sz="3200" dirty="0">
                <a:solidFill>
                  <a:prstClr val="black"/>
                </a:solidFill>
              </a:rPr>
              <a:t>-</a:t>
            </a:r>
          </a:p>
        </p:txBody>
      </p:sp>
      <p:sp>
        <p:nvSpPr>
          <p:cNvPr id="11" name="Ellipse 10"/>
          <p:cNvSpPr/>
          <p:nvPr/>
        </p:nvSpPr>
        <p:spPr>
          <a:xfrm>
            <a:off x="4007768" y="2780928"/>
            <a:ext cx="648072"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solidFill>
                  <a:prstClr val="white"/>
                </a:solidFill>
              </a:rPr>
              <a:t>V</a:t>
            </a:r>
          </a:p>
        </p:txBody>
      </p:sp>
      <p:cxnSp>
        <p:nvCxnSpPr>
          <p:cNvPr id="15" name="Forme 14"/>
          <p:cNvCxnSpPr>
            <a:stCxn id="11" idx="0"/>
          </p:cNvCxnSpPr>
          <p:nvPr/>
        </p:nvCxnSpPr>
        <p:spPr>
          <a:xfrm rot="16200000" flipV="1">
            <a:off x="3341694" y="1790818"/>
            <a:ext cx="216024" cy="1764196"/>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9" name="Forme 18"/>
          <p:cNvCxnSpPr>
            <a:stCxn id="11" idx="4"/>
          </p:cNvCxnSpPr>
          <p:nvPr/>
        </p:nvCxnSpPr>
        <p:spPr>
          <a:xfrm rot="5400000">
            <a:off x="3341694" y="2582906"/>
            <a:ext cx="216024" cy="1764196"/>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a:stCxn id="5" idx="0"/>
          </p:cNvCxnSpPr>
          <p:nvPr/>
        </p:nvCxnSpPr>
        <p:spPr>
          <a:xfrm flipH="1" flipV="1">
            <a:off x="2711624" y="3212976"/>
            <a:ext cx="612068" cy="1152128"/>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2855640" y="1484785"/>
            <a:ext cx="2016224" cy="584775"/>
          </a:xfrm>
          <a:prstGeom prst="rect">
            <a:avLst/>
          </a:prstGeom>
          <a:noFill/>
        </p:spPr>
        <p:txBody>
          <a:bodyPr wrap="square" rtlCol="0">
            <a:spAutoFit/>
          </a:bodyPr>
          <a:lstStyle/>
          <a:p>
            <a:r>
              <a:rPr lang="fr-CA" sz="3200" dirty="0">
                <a:solidFill>
                  <a:prstClr val="black"/>
                </a:solidFill>
              </a:rPr>
              <a:t>voltmètre</a:t>
            </a:r>
          </a:p>
        </p:txBody>
      </p:sp>
      <p:cxnSp>
        <p:nvCxnSpPr>
          <p:cNvPr id="24" name="Connecteur droit avec flèche 23"/>
          <p:cNvCxnSpPr>
            <a:stCxn id="22" idx="2"/>
            <a:endCxn id="11" idx="0"/>
          </p:cNvCxnSpPr>
          <p:nvPr/>
        </p:nvCxnSpPr>
        <p:spPr>
          <a:xfrm>
            <a:off x="3863752" y="2069560"/>
            <a:ext cx="468052" cy="711369"/>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136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La transformation de l’énergie avec un alternateur </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46063244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9019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2806700" cy="1325563"/>
          </a:xfrm>
        </p:spPr>
        <p:txBody>
          <a:bodyPr/>
          <a:lstStyle/>
          <a:p>
            <a:r>
              <a:rPr lang="fr-CA" dirty="0"/>
              <a:t>Alternateur </a:t>
            </a:r>
          </a:p>
        </p:txBody>
      </p:sp>
      <p:pic>
        <p:nvPicPr>
          <p:cNvPr id="4" name="Espace réservé du contenu 3"/>
          <p:cNvPicPr>
            <a:picLocks noGrp="1" noChangeAspect="1"/>
          </p:cNvPicPr>
          <p:nvPr>
            <p:ph idx="1"/>
          </p:nvPr>
        </p:nvPicPr>
        <p:blipFill>
          <a:blip r:embed="rId2"/>
          <a:stretch>
            <a:fillRect/>
          </a:stretch>
        </p:blipFill>
        <p:spPr>
          <a:xfrm>
            <a:off x="2665644" y="204120"/>
            <a:ext cx="8459555" cy="6387180"/>
          </a:xfrm>
          <a:prstGeom prst="rect">
            <a:avLst/>
          </a:prstGeom>
        </p:spPr>
      </p:pic>
    </p:spTree>
    <p:extLst>
      <p:ext uri="{BB962C8B-B14F-4D97-AF65-F5344CB8AC3E}">
        <p14:creationId xmlns:p14="http://schemas.microsoft.com/office/powerpoint/2010/main" val="2981874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Tension alternative (60 fois par seconde)</a:t>
            </a:r>
          </a:p>
        </p:txBody>
      </p:sp>
      <p:pic>
        <p:nvPicPr>
          <p:cNvPr id="4" name="Espace réservé du contenu 3"/>
          <p:cNvPicPr>
            <a:picLocks noGrp="1" noChangeAspect="1"/>
          </p:cNvPicPr>
          <p:nvPr>
            <p:ph idx="1"/>
          </p:nvPr>
        </p:nvPicPr>
        <p:blipFill>
          <a:blip r:embed="rId2"/>
          <a:stretch>
            <a:fillRect/>
          </a:stretch>
        </p:blipFill>
        <p:spPr>
          <a:xfrm>
            <a:off x="838200" y="1329862"/>
            <a:ext cx="9791818" cy="6188537"/>
          </a:xfrm>
          <a:prstGeom prst="rect">
            <a:avLst/>
          </a:prstGeom>
        </p:spPr>
      </p:pic>
    </p:spTree>
    <p:extLst>
      <p:ext uri="{BB962C8B-B14F-4D97-AF65-F5344CB8AC3E}">
        <p14:creationId xmlns:p14="http://schemas.microsoft.com/office/powerpoint/2010/main" val="3535119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Espace réservé du contenu 4" descr="Une image contenant texte, intérieur&#10;&#10;Description générée automatiquement">
            <a:extLst>
              <a:ext uri="{FF2B5EF4-FFF2-40B4-BE49-F238E27FC236}">
                <a16:creationId xmlns:a16="http://schemas.microsoft.com/office/drawing/2014/main" id="{A623F909-FDBD-49E6-6FB5-F3E592F7452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228" r="47593"/>
          <a:stretch/>
        </p:blipFill>
        <p:spPr>
          <a:xfrm rot="5400000">
            <a:off x="2667641" y="-2666359"/>
            <a:ext cx="6856718" cy="12192000"/>
          </a:xfrm>
          <a:prstGeom prst="rect">
            <a:avLst/>
          </a:prstGeom>
        </p:spPr>
      </p:pic>
    </p:spTree>
    <p:extLst>
      <p:ext uri="{BB962C8B-B14F-4D97-AF65-F5344CB8AC3E}">
        <p14:creationId xmlns:p14="http://schemas.microsoft.com/office/powerpoint/2010/main" val="229625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Puissance électrique</a:t>
            </a:r>
          </a:p>
        </p:txBody>
      </p:sp>
      <p:sp>
        <p:nvSpPr>
          <p:cNvPr id="3" name="Espace réservé du contenu 2"/>
          <p:cNvSpPr>
            <a:spLocks noGrp="1"/>
          </p:cNvSpPr>
          <p:nvPr>
            <p:ph idx="1"/>
          </p:nvPr>
        </p:nvSpPr>
        <p:spPr/>
        <p:txBody>
          <a:bodyPr>
            <a:normAutofit fontScale="92500" lnSpcReduction="10000"/>
          </a:bodyPr>
          <a:lstStyle/>
          <a:p>
            <a:r>
              <a:rPr lang="fr-CA" dirty="0"/>
              <a:t>Puissance </a:t>
            </a:r>
          </a:p>
          <a:p>
            <a:pPr lvl="1"/>
            <a:r>
              <a:rPr lang="fr-CA" dirty="0"/>
              <a:t>Vitesse à laquelle se transforme l’énergie </a:t>
            </a:r>
          </a:p>
          <a:p>
            <a:pPr lvl="1"/>
            <a:r>
              <a:rPr lang="fr-CA" dirty="0"/>
              <a:t>S’exprime en watts que l’on note par W (en l’honneur de James Watt (1736 – 1819)</a:t>
            </a:r>
          </a:p>
          <a:p>
            <a:pPr lvl="1"/>
            <a:r>
              <a:rPr lang="fr-CA" dirty="0"/>
              <a:t>Est égale au produit du courant par la tension électrique</a:t>
            </a:r>
          </a:p>
          <a:p>
            <a:pPr lvl="2"/>
            <a:r>
              <a:rPr lang="fr-CA" dirty="0"/>
              <a:t>Puissance = courant x tension</a:t>
            </a:r>
          </a:p>
          <a:p>
            <a:pPr lvl="2"/>
            <a:r>
              <a:rPr lang="fr-CA" dirty="0"/>
              <a:t>1 W = 1V x 1A</a:t>
            </a:r>
          </a:p>
          <a:p>
            <a:pPr lvl="1"/>
            <a:r>
              <a:rPr lang="fr-CA" dirty="0"/>
              <a:t>Si on augmente la tension avec un transformateur, on abaisse le courant pour une même puissance délivrée</a:t>
            </a:r>
          </a:p>
          <a:p>
            <a:r>
              <a:rPr lang="fr-CA" dirty="0"/>
              <a:t>Énergie </a:t>
            </a:r>
          </a:p>
          <a:p>
            <a:pPr lvl="1"/>
            <a:r>
              <a:rPr lang="fr-CA" dirty="0"/>
              <a:t>Se retrouve sous plusieurs formes: électrique, mécanique, chaleur, </a:t>
            </a:r>
            <a:r>
              <a:rPr lang="fr-CA" dirty="0" err="1"/>
              <a:t>etc</a:t>
            </a:r>
            <a:endParaRPr lang="fr-CA" dirty="0"/>
          </a:p>
          <a:p>
            <a:pPr lvl="1"/>
            <a:r>
              <a:rPr lang="fr-CA" dirty="0"/>
              <a:t>S’exprime en kilowatts-heures</a:t>
            </a:r>
          </a:p>
          <a:p>
            <a:pPr lvl="1"/>
            <a:r>
              <a:rPr lang="fr-CA" dirty="0"/>
              <a:t>C’est ce que l’on paie à Hydro-Québec</a:t>
            </a:r>
          </a:p>
        </p:txBody>
      </p:sp>
    </p:spTree>
    <p:extLst>
      <p:ext uri="{BB962C8B-B14F-4D97-AF65-F5344CB8AC3E}">
        <p14:creationId xmlns:p14="http://schemas.microsoft.com/office/powerpoint/2010/main" val="293219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Espace réservé du contenu 4" descr="Une image contenant texte, intérieur&#10;&#10;Description générée automatiquement">
            <a:extLst>
              <a:ext uri="{FF2B5EF4-FFF2-40B4-BE49-F238E27FC236}">
                <a16:creationId xmlns:a16="http://schemas.microsoft.com/office/drawing/2014/main" id="{937A27F3-6452-9FE0-C3E8-A5FE96AC364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2253" r="35567"/>
          <a:stretch/>
        </p:blipFill>
        <p:spPr>
          <a:xfrm rot="5400000">
            <a:off x="2667641" y="-2666359"/>
            <a:ext cx="6856718" cy="12192000"/>
          </a:xfrm>
          <a:prstGeom prst="rect">
            <a:avLst/>
          </a:prstGeom>
        </p:spPr>
      </p:pic>
    </p:spTree>
    <p:extLst>
      <p:ext uri="{BB962C8B-B14F-4D97-AF65-F5344CB8AC3E}">
        <p14:creationId xmlns:p14="http://schemas.microsoft.com/office/powerpoint/2010/main" val="1240689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1262" y="83505"/>
            <a:ext cx="10515600" cy="1325563"/>
          </a:xfrm>
        </p:spPr>
        <p:txBody>
          <a:bodyPr/>
          <a:lstStyle/>
          <a:p>
            <a:pPr algn="ctr"/>
            <a:r>
              <a:rPr lang="fr-CA" b="1" i="1" u="sng" dirty="0"/>
              <a:t>Le chemin de l’énergie</a:t>
            </a:r>
          </a:p>
        </p:txBody>
      </p:sp>
      <p:pic>
        <p:nvPicPr>
          <p:cNvPr id="4" name="Espace réservé du contenu 3"/>
          <p:cNvPicPr>
            <a:picLocks noGrp="1" noChangeAspect="1"/>
          </p:cNvPicPr>
          <p:nvPr>
            <p:ph idx="1"/>
          </p:nvPr>
        </p:nvPicPr>
        <p:blipFill>
          <a:blip r:embed="rId2"/>
          <a:stretch>
            <a:fillRect/>
          </a:stretch>
        </p:blipFill>
        <p:spPr>
          <a:xfrm>
            <a:off x="838200" y="2022055"/>
            <a:ext cx="2499577" cy="1621677"/>
          </a:xfrm>
          <a:prstGeom prst="rect">
            <a:avLst/>
          </a:prstGeom>
        </p:spPr>
      </p:pic>
      <p:pic>
        <p:nvPicPr>
          <p:cNvPr id="5" name="Image 4"/>
          <p:cNvPicPr>
            <a:picLocks noChangeAspect="1"/>
          </p:cNvPicPr>
          <p:nvPr/>
        </p:nvPicPr>
        <p:blipFill>
          <a:blip r:embed="rId3"/>
          <a:stretch>
            <a:fillRect/>
          </a:stretch>
        </p:blipFill>
        <p:spPr>
          <a:xfrm>
            <a:off x="3640791" y="2214326"/>
            <a:ext cx="2011854" cy="1109568"/>
          </a:xfrm>
          <a:prstGeom prst="rect">
            <a:avLst/>
          </a:prstGeom>
        </p:spPr>
      </p:pic>
      <p:pic>
        <p:nvPicPr>
          <p:cNvPr id="6" name="Image 5"/>
          <p:cNvPicPr>
            <a:picLocks noChangeAspect="1"/>
          </p:cNvPicPr>
          <p:nvPr/>
        </p:nvPicPr>
        <p:blipFill>
          <a:blip r:embed="rId4"/>
          <a:stretch>
            <a:fillRect/>
          </a:stretch>
        </p:blipFill>
        <p:spPr>
          <a:xfrm>
            <a:off x="5955660" y="1869641"/>
            <a:ext cx="2460595" cy="1774091"/>
          </a:xfrm>
          <a:prstGeom prst="rect">
            <a:avLst/>
          </a:prstGeom>
        </p:spPr>
      </p:pic>
      <p:pic>
        <p:nvPicPr>
          <p:cNvPr id="7" name="Image 6"/>
          <p:cNvPicPr>
            <a:picLocks noChangeAspect="1"/>
          </p:cNvPicPr>
          <p:nvPr/>
        </p:nvPicPr>
        <p:blipFill>
          <a:blip r:embed="rId5"/>
          <a:stretch>
            <a:fillRect/>
          </a:stretch>
        </p:blipFill>
        <p:spPr>
          <a:xfrm>
            <a:off x="9096936" y="2022055"/>
            <a:ext cx="3095064" cy="1444363"/>
          </a:xfrm>
          <a:prstGeom prst="rect">
            <a:avLst/>
          </a:prstGeom>
        </p:spPr>
      </p:pic>
      <p:pic>
        <p:nvPicPr>
          <p:cNvPr id="8" name="Image 7"/>
          <p:cNvPicPr>
            <a:picLocks noChangeAspect="1"/>
          </p:cNvPicPr>
          <p:nvPr/>
        </p:nvPicPr>
        <p:blipFill>
          <a:blip r:embed="rId6"/>
          <a:stretch>
            <a:fillRect/>
          </a:stretch>
        </p:blipFill>
        <p:spPr>
          <a:xfrm>
            <a:off x="9412969" y="4408258"/>
            <a:ext cx="2462997" cy="1774090"/>
          </a:xfrm>
          <a:prstGeom prst="rect">
            <a:avLst/>
          </a:prstGeom>
        </p:spPr>
      </p:pic>
      <p:pic>
        <p:nvPicPr>
          <p:cNvPr id="9" name="Image 8"/>
          <p:cNvPicPr>
            <a:picLocks noChangeAspect="1"/>
          </p:cNvPicPr>
          <p:nvPr/>
        </p:nvPicPr>
        <p:blipFill>
          <a:blip r:embed="rId7"/>
          <a:stretch>
            <a:fillRect/>
          </a:stretch>
        </p:blipFill>
        <p:spPr>
          <a:xfrm>
            <a:off x="6423891" y="4344244"/>
            <a:ext cx="1524132" cy="1902117"/>
          </a:xfrm>
          <a:prstGeom prst="rect">
            <a:avLst/>
          </a:prstGeom>
        </p:spPr>
      </p:pic>
      <p:pic>
        <p:nvPicPr>
          <p:cNvPr id="10" name="Image 9"/>
          <p:cNvPicPr>
            <a:picLocks noChangeAspect="1"/>
          </p:cNvPicPr>
          <p:nvPr/>
        </p:nvPicPr>
        <p:blipFill>
          <a:blip r:embed="rId8"/>
          <a:stretch>
            <a:fillRect/>
          </a:stretch>
        </p:blipFill>
        <p:spPr>
          <a:xfrm>
            <a:off x="4284436" y="4153743"/>
            <a:ext cx="1349018" cy="2513757"/>
          </a:xfrm>
          <a:prstGeom prst="rect">
            <a:avLst/>
          </a:prstGeom>
        </p:spPr>
      </p:pic>
      <p:pic>
        <p:nvPicPr>
          <p:cNvPr id="11" name="Image 10"/>
          <p:cNvPicPr>
            <a:picLocks noChangeAspect="1"/>
          </p:cNvPicPr>
          <p:nvPr/>
        </p:nvPicPr>
        <p:blipFill>
          <a:blip r:embed="rId9"/>
          <a:stretch>
            <a:fillRect/>
          </a:stretch>
        </p:blipFill>
        <p:spPr>
          <a:xfrm>
            <a:off x="2112171" y="3975099"/>
            <a:ext cx="872329" cy="1257301"/>
          </a:xfrm>
          <a:prstGeom prst="rect">
            <a:avLst/>
          </a:prstGeom>
        </p:spPr>
      </p:pic>
      <p:pic>
        <p:nvPicPr>
          <p:cNvPr id="12" name="Image 11"/>
          <p:cNvPicPr>
            <a:picLocks noChangeAspect="1"/>
          </p:cNvPicPr>
          <p:nvPr/>
        </p:nvPicPr>
        <p:blipFill>
          <a:blip r:embed="rId10"/>
          <a:stretch>
            <a:fillRect/>
          </a:stretch>
        </p:blipFill>
        <p:spPr>
          <a:xfrm>
            <a:off x="769509" y="5562599"/>
            <a:ext cx="2267914" cy="1044201"/>
          </a:xfrm>
          <a:prstGeom prst="rect">
            <a:avLst/>
          </a:prstGeom>
        </p:spPr>
      </p:pic>
      <p:sp>
        <p:nvSpPr>
          <p:cNvPr id="13" name="Flèche droite 12"/>
          <p:cNvSpPr/>
          <p:nvPr/>
        </p:nvSpPr>
        <p:spPr>
          <a:xfrm>
            <a:off x="3479800" y="2527300"/>
            <a:ext cx="469900" cy="3055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Flèche droite 13"/>
          <p:cNvSpPr/>
          <p:nvPr/>
        </p:nvSpPr>
        <p:spPr>
          <a:xfrm>
            <a:off x="5398504" y="2527300"/>
            <a:ext cx="469900" cy="3055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 name="Flèche droite 14"/>
          <p:cNvSpPr/>
          <p:nvPr/>
        </p:nvSpPr>
        <p:spPr>
          <a:xfrm>
            <a:off x="8503511" y="2527300"/>
            <a:ext cx="469900" cy="3055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 name="Flèche droite 15"/>
          <p:cNvSpPr/>
          <p:nvPr/>
        </p:nvSpPr>
        <p:spPr>
          <a:xfrm rot="5400000">
            <a:off x="10409516" y="3765997"/>
            <a:ext cx="469900" cy="3055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Flèche droite 16"/>
          <p:cNvSpPr/>
          <p:nvPr/>
        </p:nvSpPr>
        <p:spPr>
          <a:xfrm rot="10800000">
            <a:off x="8445546" y="5079603"/>
            <a:ext cx="469900" cy="3055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 name="Flèche droite 17"/>
          <p:cNvSpPr/>
          <p:nvPr/>
        </p:nvSpPr>
        <p:spPr>
          <a:xfrm rot="10800000">
            <a:off x="5793722" y="5079603"/>
            <a:ext cx="469900" cy="3055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Flèche droite 18"/>
          <p:cNvSpPr/>
          <p:nvPr/>
        </p:nvSpPr>
        <p:spPr>
          <a:xfrm rot="10800000">
            <a:off x="3399518" y="4450952"/>
            <a:ext cx="469900" cy="3055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 name="Flèche droite 21"/>
          <p:cNvSpPr/>
          <p:nvPr/>
        </p:nvSpPr>
        <p:spPr>
          <a:xfrm rot="10800000">
            <a:off x="3415592" y="5836111"/>
            <a:ext cx="469900" cy="3055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 name="ZoneTexte 22"/>
          <p:cNvSpPr txBox="1"/>
          <p:nvPr/>
        </p:nvSpPr>
        <p:spPr>
          <a:xfrm>
            <a:off x="881262" y="1487777"/>
            <a:ext cx="2044407" cy="584775"/>
          </a:xfrm>
          <a:prstGeom prst="rect">
            <a:avLst/>
          </a:prstGeom>
          <a:noFill/>
        </p:spPr>
        <p:txBody>
          <a:bodyPr wrap="square" rtlCol="0">
            <a:spAutoFit/>
          </a:bodyPr>
          <a:lstStyle/>
          <a:p>
            <a:r>
              <a:rPr lang="fr-CA" sz="3200" dirty="0"/>
              <a:t>barrage</a:t>
            </a:r>
          </a:p>
        </p:txBody>
      </p:sp>
      <p:sp>
        <p:nvSpPr>
          <p:cNvPr id="24" name="ZoneTexte 23"/>
          <p:cNvSpPr txBox="1"/>
          <p:nvPr/>
        </p:nvSpPr>
        <p:spPr>
          <a:xfrm>
            <a:off x="3869418" y="1228791"/>
            <a:ext cx="2044407" cy="1077218"/>
          </a:xfrm>
          <a:prstGeom prst="rect">
            <a:avLst/>
          </a:prstGeom>
          <a:noFill/>
        </p:spPr>
        <p:txBody>
          <a:bodyPr wrap="square" rtlCol="0">
            <a:spAutoFit/>
          </a:bodyPr>
          <a:lstStyle/>
          <a:p>
            <a:r>
              <a:rPr lang="fr-CA" sz="3200" dirty="0"/>
              <a:t>Turbine-alternateur</a:t>
            </a:r>
          </a:p>
        </p:txBody>
      </p:sp>
      <p:sp>
        <p:nvSpPr>
          <p:cNvPr id="25" name="ZoneTexte 24"/>
          <p:cNvSpPr txBox="1"/>
          <p:nvPr/>
        </p:nvSpPr>
        <p:spPr>
          <a:xfrm>
            <a:off x="6028671" y="1231831"/>
            <a:ext cx="2730316" cy="584775"/>
          </a:xfrm>
          <a:prstGeom prst="rect">
            <a:avLst/>
          </a:prstGeom>
          <a:noFill/>
        </p:spPr>
        <p:txBody>
          <a:bodyPr wrap="square" rtlCol="0">
            <a:spAutoFit/>
          </a:bodyPr>
          <a:lstStyle/>
          <a:p>
            <a:r>
              <a:rPr lang="fr-CA" sz="3200" dirty="0"/>
              <a:t>transformateur</a:t>
            </a:r>
          </a:p>
        </p:txBody>
      </p:sp>
      <p:sp>
        <p:nvSpPr>
          <p:cNvPr id="26" name="ZoneTexte 25"/>
          <p:cNvSpPr txBox="1"/>
          <p:nvPr/>
        </p:nvSpPr>
        <p:spPr>
          <a:xfrm>
            <a:off x="9279308" y="6144474"/>
            <a:ext cx="2730316" cy="584775"/>
          </a:xfrm>
          <a:prstGeom prst="rect">
            <a:avLst/>
          </a:prstGeom>
          <a:noFill/>
        </p:spPr>
        <p:txBody>
          <a:bodyPr wrap="square" rtlCol="0">
            <a:spAutoFit/>
          </a:bodyPr>
          <a:lstStyle/>
          <a:p>
            <a:r>
              <a:rPr lang="fr-CA" sz="3200" dirty="0"/>
              <a:t>transformateur</a:t>
            </a:r>
          </a:p>
        </p:txBody>
      </p:sp>
      <p:sp>
        <p:nvSpPr>
          <p:cNvPr id="27" name="ZoneTexte 26"/>
          <p:cNvSpPr txBox="1"/>
          <p:nvPr/>
        </p:nvSpPr>
        <p:spPr>
          <a:xfrm>
            <a:off x="5950180" y="6221808"/>
            <a:ext cx="2730316" cy="584775"/>
          </a:xfrm>
          <a:prstGeom prst="rect">
            <a:avLst/>
          </a:prstGeom>
          <a:noFill/>
        </p:spPr>
        <p:txBody>
          <a:bodyPr wrap="square" rtlCol="0">
            <a:spAutoFit/>
          </a:bodyPr>
          <a:lstStyle/>
          <a:p>
            <a:r>
              <a:rPr lang="fr-CA" sz="3200" dirty="0"/>
              <a:t>transformateur</a:t>
            </a:r>
          </a:p>
        </p:txBody>
      </p:sp>
      <p:sp>
        <p:nvSpPr>
          <p:cNvPr id="28" name="ZoneTexte 27"/>
          <p:cNvSpPr txBox="1"/>
          <p:nvPr/>
        </p:nvSpPr>
        <p:spPr>
          <a:xfrm>
            <a:off x="9412969" y="1255639"/>
            <a:ext cx="2730316" cy="584775"/>
          </a:xfrm>
          <a:prstGeom prst="rect">
            <a:avLst/>
          </a:prstGeom>
          <a:noFill/>
        </p:spPr>
        <p:txBody>
          <a:bodyPr wrap="square" rtlCol="0">
            <a:spAutoFit/>
          </a:bodyPr>
          <a:lstStyle/>
          <a:p>
            <a:r>
              <a:rPr lang="fr-CA" sz="3200" dirty="0"/>
              <a:t>pylônes</a:t>
            </a:r>
          </a:p>
        </p:txBody>
      </p:sp>
      <p:sp>
        <p:nvSpPr>
          <p:cNvPr id="29" name="ZoneTexte 28"/>
          <p:cNvSpPr txBox="1"/>
          <p:nvPr/>
        </p:nvSpPr>
        <p:spPr>
          <a:xfrm>
            <a:off x="535543" y="3871104"/>
            <a:ext cx="1259902" cy="584775"/>
          </a:xfrm>
          <a:prstGeom prst="rect">
            <a:avLst/>
          </a:prstGeom>
          <a:noFill/>
        </p:spPr>
        <p:txBody>
          <a:bodyPr wrap="square" rtlCol="0">
            <a:spAutoFit/>
          </a:bodyPr>
          <a:lstStyle/>
          <a:p>
            <a:r>
              <a:rPr lang="fr-CA" sz="3200" dirty="0"/>
              <a:t>120 V</a:t>
            </a:r>
          </a:p>
        </p:txBody>
      </p:sp>
      <p:sp>
        <p:nvSpPr>
          <p:cNvPr id="30" name="ZoneTexte 29"/>
          <p:cNvSpPr txBox="1"/>
          <p:nvPr/>
        </p:nvSpPr>
        <p:spPr>
          <a:xfrm>
            <a:off x="535543" y="5002914"/>
            <a:ext cx="1259902" cy="584775"/>
          </a:xfrm>
          <a:prstGeom prst="rect">
            <a:avLst/>
          </a:prstGeom>
          <a:noFill/>
        </p:spPr>
        <p:txBody>
          <a:bodyPr wrap="square" rtlCol="0">
            <a:spAutoFit/>
          </a:bodyPr>
          <a:lstStyle/>
          <a:p>
            <a:r>
              <a:rPr lang="fr-CA" sz="3200" dirty="0"/>
              <a:t>240 V</a:t>
            </a:r>
          </a:p>
        </p:txBody>
      </p:sp>
    </p:spTree>
    <p:extLst>
      <p:ext uri="{BB962C8B-B14F-4D97-AF65-F5344CB8AC3E}">
        <p14:creationId xmlns:p14="http://schemas.microsoft.com/office/powerpoint/2010/main" val="3028541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87900" y="365125"/>
            <a:ext cx="6565900" cy="1325563"/>
          </a:xfrm>
        </p:spPr>
        <p:txBody>
          <a:bodyPr/>
          <a:lstStyle/>
          <a:p>
            <a:r>
              <a:rPr lang="fr-CA" dirty="0"/>
              <a:t>expériences</a:t>
            </a:r>
          </a:p>
        </p:txBody>
      </p:sp>
      <p:pic>
        <p:nvPicPr>
          <p:cNvPr id="5" name="Image 4"/>
          <p:cNvPicPr>
            <a:picLocks noChangeAspect="1"/>
          </p:cNvPicPr>
          <p:nvPr/>
        </p:nvPicPr>
        <p:blipFill>
          <a:blip r:embed="rId2"/>
          <a:stretch>
            <a:fillRect/>
          </a:stretch>
        </p:blipFill>
        <p:spPr>
          <a:xfrm>
            <a:off x="602410" y="150306"/>
            <a:ext cx="1792379" cy="1426588"/>
          </a:xfrm>
          <a:prstGeom prst="rect">
            <a:avLst/>
          </a:prstGeom>
        </p:spPr>
      </p:pic>
      <p:graphicFrame>
        <p:nvGraphicFramePr>
          <p:cNvPr id="8" name="Espace réservé du contenu 7"/>
          <p:cNvGraphicFramePr>
            <a:graphicFrameLocks noGrp="1"/>
          </p:cNvGraphicFramePr>
          <p:nvPr>
            <p:ph idx="1"/>
            <p:extLst>
              <p:ext uri="{D42A27DB-BD31-4B8C-83A1-F6EECF244321}">
                <p14:modId xmlns:p14="http://schemas.microsoft.com/office/powerpoint/2010/main" val="3290269034"/>
              </p:ext>
            </p:extLst>
          </p:nvPr>
        </p:nvGraphicFramePr>
        <p:xfrm>
          <a:off x="838200" y="1825624"/>
          <a:ext cx="10515600" cy="4984750"/>
        </p:xfrm>
        <a:graphic>
          <a:graphicData uri="http://schemas.openxmlformats.org/drawingml/2006/table">
            <a:tbl>
              <a:tblPr firstRow="1" bandRow="1">
                <a:tableStyleId>{5C22544A-7EE6-4342-B048-85BDC9FD1C3A}</a:tableStyleId>
              </a:tblPr>
              <a:tblGrid>
                <a:gridCol w="1228725">
                  <a:extLst>
                    <a:ext uri="{9D8B030D-6E8A-4147-A177-3AD203B41FA5}">
                      <a16:colId xmlns:a16="http://schemas.microsoft.com/office/drawing/2014/main" val="20000"/>
                    </a:ext>
                  </a:extLst>
                </a:gridCol>
                <a:gridCol w="1908175">
                  <a:extLst>
                    <a:ext uri="{9D8B030D-6E8A-4147-A177-3AD203B41FA5}">
                      <a16:colId xmlns:a16="http://schemas.microsoft.com/office/drawing/2014/main" val="20001"/>
                    </a:ext>
                  </a:extLst>
                </a:gridCol>
                <a:gridCol w="2578100">
                  <a:extLst>
                    <a:ext uri="{9D8B030D-6E8A-4147-A177-3AD203B41FA5}">
                      <a16:colId xmlns:a16="http://schemas.microsoft.com/office/drawing/2014/main" val="20002"/>
                    </a:ext>
                  </a:extLst>
                </a:gridCol>
                <a:gridCol w="4800600">
                  <a:extLst>
                    <a:ext uri="{9D8B030D-6E8A-4147-A177-3AD203B41FA5}">
                      <a16:colId xmlns:a16="http://schemas.microsoft.com/office/drawing/2014/main" val="20003"/>
                    </a:ext>
                  </a:extLst>
                </a:gridCol>
              </a:tblGrid>
              <a:tr h="846455">
                <a:tc>
                  <a:txBody>
                    <a:bodyPr/>
                    <a:lstStyle/>
                    <a:p>
                      <a:r>
                        <a:rPr lang="fr-CA" sz="2400" dirty="0" err="1"/>
                        <a:t>expé-rience</a:t>
                      </a:r>
                      <a:endParaRPr lang="fr-CA" sz="2400" dirty="0"/>
                    </a:p>
                  </a:txBody>
                  <a:tcPr/>
                </a:tc>
                <a:tc>
                  <a:txBody>
                    <a:bodyPr/>
                    <a:lstStyle/>
                    <a:p>
                      <a:r>
                        <a:rPr lang="fr-CA" sz="2400" dirty="0"/>
                        <a:t>titre</a:t>
                      </a:r>
                    </a:p>
                  </a:txBody>
                  <a:tcPr/>
                </a:tc>
                <a:tc>
                  <a:txBody>
                    <a:bodyPr/>
                    <a:lstStyle/>
                    <a:p>
                      <a:r>
                        <a:rPr lang="fr-CA" sz="2400" dirty="0"/>
                        <a:t>hypothèse</a:t>
                      </a:r>
                    </a:p>
                  </a:txBody>
                  <a:tcPr/>
                </a:tc>
                <a:tc>
                  <a:txBody>
                    <a:bodyPr/>
                    <a:lstStyle/>
                    <a:p>
                      <a:r>
                        <a:rPr lang="fr-CA" sz="2400" dirty="0"/>
                        <a:t>manipulations</a:t>
                      </a:r>
                    </a:p>
                  </a:txBody>
                  <a:tcPr/>
                </a:tc>
                <a:extLst>
                  <a:ext uri="{0D108BD9-81ED-4DB2-BD59-A6C34878D82A}">
                    <a16:rowId xmlns:a16="http://schemas.microsoft.com/office/drawing/2014/main" val="10000"/>
                  </a:ext>
                </a:extLst>
              </a:tr>
              <a:tr h="846455">
                <a:tc>
                  <a:txBody>
                    <a:bodyPr/>
                    <a:lstStyle/>
                    <a:p>
                      <a:r>
                        <a:rPr lang="fr-CA" sz="4000" dirty="0"/>
                        <a:t>1</a:t>
                      </a:r>
                    </a:p>
                  </a:txBody>
                  <a:tcPr/>
                </a:tc>
                <a:tc>
                  <a:txBody>
                    <a:bodyPr/>
                    <a:lstStyle/>
                    <a:p>
                      <a:r>
                        <a:rPr lang="fr-CA" dirty="0"/>
                        <a:t>Limaille de fer</a:t>
                      </a:r>
                    </a:p>
                  </a:txBody>
                  <a:tcPr/>
                </a:tc>
                <a:tc>
                  <a:txBody>
                    <a:bodyPr/>
                    <a:lstStyle/>
                    <a:p>
                      <a:endParaRPr lang="fr-CA" dirty="0"/>
                    </a:p>
                  </a:txBody>
                  <a:tcPr/>
                </a:tc>
                <a:tc>
                  <a:txBody>
                    <a:bodyPr/>
                    <a:lstStyle/>
                    <a:p>
                      <a:r>
                        <a:rPr lang="fr-CA" dirty="0"/>
                        <a:t>Identifiez le pôle nord et le pôle sud de l’aimant permanent à l’aide de la boussole</a:t>
                      </a:r>
                    </a:p>
                  </a:txBody>
                  <a:tcPr/>
                </a:tc>
                <a:extLst>
                  <a:ext uri="{0D108BD9-81ED-4DB2-BD59-A6C34878D82A}">
                    <a16:rowId xmlns:a16="http://schemas.microsoft.com/office/drawing/2014/main" val="10001"/>
                  </a:ext>
                </a:extLst>
              </a:tr>
              <a:tr h="846455">
                <a:tc>
                  <a:txBody>
                    <a:bodyPr/>
                    <a:lstStyle/>
                    <a:p>
                      <a:r>
                        <a:rPr lang="fr-CA" sz="4000" dirty="0"/>
                        <a:t>2</a:t>
                      </a:r>
                    </a:p>
                  </a:txBody>
                  <a:tcPr/>
                </a:tc>
                <a:tc>
                  <a:txBody>
                    <a:bodyPr/>
                    <a:lstStyle/>
                    <a:p>
                      <a:r>
                        <a:rPr lang="fr-CA" dirty="0"/>
                        <a:t>Boussole</a:t>
                      </a:r>
                    </a:p>
                  </a:txBody>
                  <a:tcPr/>
                </a:tc>
                <a:tc>
                  <a:txBody>
                    <a:bodyPr/>
                    <a:lstStyle/>
                    <a:p>
                      <a:r>
                        <a:rPr lang="fr-CA" dirty="0"/>
                        <a:t>L’aiguille de la boussole est attirée par l’aimant et l’électroaimant</a:t>
                      </a:r>
                    </a:p>
                  </a:txBody>
                  <a:tcPr/>
                </a:tc>
                <a:tc>
                  <a:txBody>
                    <a:bodyPr/>
                    <a:lstStyle/>
                    <a:p>
                      <a:r>
                        <a:rPr lang="fr-CA" dirty="0"/>
                        <a:t>Montez le circuit de l’électroaimant avec une</a:t>
                      </a:r>
                      <a:r>
                        <a:rPr lang="fr-CA" baseline="0" dirty="0"/>
                        <a:t> source de 3 V. Vérifiez si l’aiguille de la boussole est attirée par l’aimant et l’électroaimant</a:t>
                      </a:r>
                      <a:endParaRPr lang="fr-CA" dirty="0"/>
                    </a:p>
                  </a:txBody>
                  <a:tcPr/>
                </a:tc>
                <a:extLst>
                  <a:ext uri="{0D108BD9-81ED-4DB2-BD59-A6C34878D82A}">
                    <a16:rowId xmlns:a16="http://schemas.microsoft.com/office/drawing/2014/main" val="10002"/>
                  </a:ext>
                </a:extLst>
              </a:tr>
              <a:tr h="846455">
                <a:tc>
                  <a:txBody>
                    <a:bodyPr/>
                    <a:lstStyle/>
                    <a:p>
                      <a:r>
                        <a:rPr lang="fr-CA" sz="4000" dirty="0"/>
                        <a:t>3</a:t>
                      </a:r>
                    </a:p>
                  </a:txBody>
                  <a:tcPr/>
                </a:tc>
                <a:tc>
                  <a:txBody>
                    <a:bodyPr/>
                    <a:lstStyle/>
                    <a:p>
                      <a:r>
                        <a:rPr lang="fr-CA" dirty="0"/>
                        <a:t>Ronfleur </a:t>
                      </a:r>
                    </a:p>
                  </a:txBody>
                  <a:tcPr/>
                </a:tc>
                <a:tc>
                  <a:txBody>
                    <a:bodyPr/>
                    <a:lstStyle/>
                    <a:p>
                      <a:r>
                        <a:rPr lang="fr-CA" dirty="0"/>
                        <a:t>Le ronfleur produit un bruit quand un</a:t>
                      </a:r>
                      <a:r>
                        <a:rPr lang="fr-CA" baseline="0" dirty="0"/>
                        <a:t> courant circule.</a:t>
                      </a:r>
                      <a:endParaRPr lang="fr-CA" dirty="0"/>
                    </a:p>
                  </a:txBody>
                  <a:tcPr/>
                </a:tc>
                <a:tc>
                  <a:txBody>
                    <a:bodyPr/>
                    <a:lstStyle/>
                    <a:p>
                      <a:r>
                        <a:rPr lang="fr-CA" dirty="0"/>
                        <a:t>Montez le circuit du ronfleur en connectant le fil rouge au + et le noir au -. La source doit être de 1,5 V. Fermez</a:t>
                      </a:r>
                      <a:r>
                        <a:rPr lang="fr-CA" baseline="0" dirty="0"/>
                        <a:t> le circuit et vérifiez l’hypothèse.</a:t>
                      </a:r>
                      <a:endParaRPr lang="fr-CA" dirty="0"/>
                    </a:p>
                  </a:txBody>
                  <a:tcPr/>
                </a:tc>
                <a:extLst>
                  <a:ext uri="{0D108BD9-81ED-4DB2-BD59-A6C34878D82A}">
                    <a16:rowId xmlns:a16="http://schemas.microsoft.com/office/drawing/2014/main" val="10003"/>
                  </a:ext>
                </a:extLst>
              </a:tr>
              <a:tr h="846455">
                <a:tc>
                  <a:txBody>
                    <a:bodyPr/>
                    <a:lstStyle/>
                    <a:p>
                      <a:r>
                        <a:rPr lang="fr-CA" sz="4000" dirty="0"/>
                        <a:t>4</a:t>
                      </a:r>
                    </a:p>
                  </a:txBody>
                  <a:tcPr/>
                </a:tc>
                <a:tc>
                  <a:txBody>
                    <a:bodyPr/>
                    <a:lstStyle/>
                    <a:p>
                      <a:r>
                        <a:rPr lang="fr-CA" dirty="0"/>
                        <a:t>Moteur </a:t>
                      </a:r>
                    </a:p>
                  </a:txBody>
                  <a:tcPr/>
                </a:tc>
                <a:tc>
                  <a:txBody>
                    <a:bodyPr/>
                    <a:lstStyle/>
                    <a:p>
                      <a:r>
                        <a:rPr lang="fr-CA" dirty="0"/>
                        <a:t>Le moteur tourne quand un courant circule. Il tourne en sens contraire lorsqu’on inverse les polarités.</a:t>
                      </a:r>
                    </a:p>
                  </a:txBody>
                  <a:tcPr/>
                </a:tc>
                <a:tc>
                  <a:txBody>
                    <a:bodyPr/>
                    <a:lstStyle/>
                    <a:p>
                      <a:r>
                        <a:rPr lang="fr-CA" dirty="0"/>
                        <a:t>Montez le circuit du moteur  avec une source de 3 V.</a:t>
                      </a:r>
                      <a:r>
                        <a:rPr lang="fr-CA" baseline="0" dirty="0"/>
                        <a:t> Fermez le circuit et vérifiez l’hypothèse. Inversez les polarités et recommencez. Que concluez-vous?</a:t>
                      </a:r>
                      <a:endParaRPr lang="fr-CA" dirty="0"/>
                    </a:p>
                  </a:txBody>
                  <a:tcPr/>
                </a:tc>
                <a:extLst>
                  <a:ext uri="{0D108BD9-81ED-4DB2-BD59-A6C34878D82A}">
                    <a16:rowId xmlns:a16="http://schemas.microsoft.com/office/drawing/2014/main" val="10004"/>
                  </a:ext>
                </a:extLst>
              </a:tr>
            </a:tbl>
          </a:graphicData>
        </a:graphic>
      </p:graphicFrame>
      <p:pic>
        <p:nvPicPr>
          <p:cNvPr id="9" name="Image 8"/>
          <p:cNvPicPr>
            <a:picLocks noChangeAspect="1"/>
          </p:cNvPicPr>
          <p:nvPr/>
        </p:nvPicPr>
        <p:blipFill>
          <a:blip r:embed="rId3"/>
          <a:stretch>
            <a:fillRect/>
          </a:stretch>
        </p:blipFill>
        <p:spPr>
          <a:xfrm>
            <a:off x="4311007" y="2515409"/>
            <a:ext cx="1873893" cy="996102"/>
          </a:xfrm>
          <a:prstGeom prst="rect">
            <a:avLst/>
          </a:prstGeom>
        </p:spPr>
      </p:pic>
    </p:spTree>
    <p:extLst>
      <p:ext uri="{BB962C8B-B14F-4D97-AF65-F5344CB8AC3E}">
        <p14:creationId xmlns:p14="http://schemas.microsoft.com/office/powerpoint/2010/main" val="1056727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Circuit de l’électroaimant</a:t>
            </a:r>
          </a:p>
        </p:txBody>
      </p:sp>
      <p:sp>
        <p:nvSpPr>
          <p:cNvPr id="3" name="Espace réservé du contenu 2"/>
          <p:cNvSpPr>
            <a:spLocks noGrp="1"/>
          </p:cNvSpPr>
          <p:nvPr>
            <p:ph idx="1"/>
          </p:nvPr>
        </p:nvSpPr>
        <p:spPr/>
        <p:txBody>
          <a:bodyPr/>
          <a:lstStyle/>
          <a:p>
            <a:endParaRPr lang="fr-CA"/>
          </a:p>
        </p:txBody>
      </p:sp>
      <p:pic>
        <p:nvPicPr>
          <p:cNvPr id="4" name="Image 3"/>
          <p:cNvPicPr>
            <a:picLocks noChangeAspect="1"/>
          </p:cNvPicPr>
          <p:nvPr/>
        </p:nvPicPr>
        <p:blipFill>
          <a:blip r:embed="rId2"/>
          <a:stretch>
            <a:fillRect/>
          </a:stretch>
        </p:blipFill>
        <p:spPr>
          <a:xfrm>
            <a:off x="1066800" y="1825625"/>
            <a:ext cx="7950200" cy="4471988"/>
          </a:xfrm>
          <a:prstGeom prst="rect">
            <a:avLst/>
          </a:prstGeom>
        </p:spPr>
      </p:pic>
      <p:sp>
        <p:nvSpPr>
          <p:cNvPr id="8" name="ZoneTexte 7"/>
          <p:cNvSpPr txBox="1"/>
          <p:nvPr/>
        </p:nvSpPr>
        <p:spPr>
          <a:xfrm>
            <a:off x="4914900" y="3412670"/>
            <a:ext cx="749300" cy="369332"/>
          </a:xfrm>
          <a:prstGeom prst="rect">
            <a:avLst/>
          </a:prstGeom>
          <a:noFill/>
        </p:spPr>
        <p:txBody>
          <a:bodyPr wrap="square" rtlCol="0">
            <a:spAutoFit/>
          </a:bodyPr>
          <a:lstStyle/>
          <a:p>
            <a:r>
              <a:rPr lang="fr-CA" dirty="0"/>
              <a:t>3 V</a:t>
            </a:r>
          </a:p>
        </p:txBody>
      </p:sp>
    </p:spTree>
    <p:extLst>
      <p:ext uri="{BB962C8B-B14F-4D97-AF65-F5344CB8AC3E}">
        <p14:creationId xmlns:p14="http://schemas.microsoft.com/office/powerpoint/2010/main" val="33258238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Circuit du ronfleur</a:t>
            </a:r>
          </a:p>
        </p:txBody>
      </p:sp>
      <p:sp>
        <p:nvSpPr>
          <p:cNvPr id="5" name="ZoneTexte 4"/>
          <p:cNvSpPr txBox="1"/>
          <p:nvPr/>
        </p:nvSpPr>
        <p:spPr>
          <a:xfrm>
            <a:off x="5355772" y="2416628"/>
            <a:ext cx="1029449" cy="584775"/>
          </a:xfrm>
          <a:prstGeom prst="rect">
            <a:avLst/>
          </a:prstGeom>
          <a:noFill/>
        </p:spPr>
        <p:txBody>
          <a:bodyPr wrap="none" rtlCol="0">
            <a:spAutoFit/>
          </a:bodyPr>
          <a:lstStyle/>
          <a:p>
            <a:r>
              <a:rPr lang="fr-CA" sz="3200" dirty="0"/>
              <a:t>1,5 V</a:t>
            </a:r>
          </a:p>
        </p:txBody>
      </p:sp>
      <p:grpSp>
        <p:nvGrpSpPr>
          <p:cNvPr id="6" name="Group 4"/>
          <p:cNvGrpSpPr>
            <a:grpSpLocks noChangeAspect="1"/>
          </p:cNvGrpSpPr>
          <p:nvPr/>
        </p:nvGrpSpPr>
        <p:grpSpPr bwMode="auto">
          <a:xfrm>
            <a:off x="373063" y="1345640"/>
            <a:ext cx="11666537" cy="3127375"/>
            <a:chOff x="187" y="889"/>
            <a:chExt cx="7554" cy="1970"/>
          </a:xfrm>
        </p:grpSpPr>
        <p:sp>
          <p:nvSpPr>
            <p:cNvPr id="7" name="AutoShape 3"/>
            <p:cNvSpPr>
              <a:spLocks noChangeAspect="1" noChangeArrowheads="1" noTextEdit="1"/>
            </p:cNvSpPr>
            <p:nvPr/>
          </p:nvSpPr>
          <p:spPr bwMode="auto">
            <a:xfrm>
              <a:off x="187" y="957"/>
              <a:ext cx="7368" cy="1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 name="Rectangle 5"/>
            <p:cNvSpPr>
              <a:spLocks noChangeArrowheads="1"/>
            </p:cNvSpPr>
            <p:nvPr/>
          </p:nvSpPr>
          <p:spPr bwMode="auto">
            <a:xfrm>
              <a:off x="7539" y="2382"/>
              <a:ext cx="202"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400" b="0" i="0" u="none" strike="noStrike" cap="none" normalizeH="0" baseline="0">
                  <a:ln>
                    <a:noFill/>
                  </a:ln>
                  <a:solidFill>
                    <a:srgbClr val="000000"/>
                  </a:solidFill>
                  <a:effectLst/>
                  <a:latin typeface="Calibri" panose="020F0502020204030204" pitchFamily="34" charset="0"/>
                </a:rPr>
                <a: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9" name="Line 6"/>
            <p:cNvSpPr>
              <a:spLocks noChangeShapeType="1"/>
            </p:cNvSpPr>
            <p:nvPr/>
          </p:nvSpPr>
          <p:spPr bwMode="auto">
            <a:xfrm>
              <a:off x="2892" y="1604"/>
              <a:ext cx="332" cy="0"/>
            </a:xfrm>
            <a:prstGeom prst="line">
              <a:avLst/>
            </a:prstGeom>
            <a:noFill/>
            <a:ln w="206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0" name="Line 7"/>
            <p:cNvSpPr>
              <a:spLocks noChangeShapeType="1"/>
            </p:cNvSpPr>
            <p:nvPr/>
          </p:nvSpPr>
          <p:spPr bwMode="auto">
            <a:xfrm>
              <a:off x="3005" y="1698"/>
              <a:ext cx="102" cy="1"/>
            </a:xfrm>
            <a:prstGeom prst="line">
              <a:avLst/>
            </a:prstGeom>
            <a:noFill/>
            <a:ln w="206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1" name="Line 8"/>
            <p:cNvSpPr>
              <a:spLocks noChangeShapeType="1"/>
            </p:cNvSpPr>
            <p:nvPr/>
          </p:nvSpPr>
          <p:spPr bwMode="auto">
            <a:xfrm flipV="1">
              <a:off x="3061" y="1163"/>
              <a:ext cx="2" cy="441"/>
            </a:xfrm>
            <a:prstGeom prst="line">
              <a:avLst/>
            </a:prstGeom>
            <a:noFill/>
            <a:ln w="206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2" name="Line 9"/>
            <p:cNvSpPr>
              <a:spLocks noChangeShapeType="1"/>
            </p:cNvSpPr>
            <p:nvPr/>
          </p:nvSpPr>
          <p:spPr bwMode="auto">
            <a:xfrm>
              <a:off x="3061" y="1163"/>
              <a:ext cx="448" cy="2"/>
            </a:xfrm>
            <a:prstGeom prst="line">
              <a:avLst/>
            </a:prstGeom>
            <a:noFill/>
            <a:ln w="206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3" name="Line 10"/>
            <p:cNvSpPr>
              <a:spLocks noChangeShapeType="1"/>
            </p:cNvSpPr>
            <p:nvPr/>
          </p:nvSpPr>
          <p:spPr bwMode="auto">
            <a:xfrm>
              <a:off x="3224" y="1165"/>
              <a:ext cx="1177" cy="1"/>
            </a:xfrm>
            <a:prstGeom prst="line">
              <a:avLst/>
            </a:prstGeom>
            <a:noFill/>
            <a:ln w="206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4" name="Line 11"/>
            <p:cNvSpPr>
              <a:spLocks noChangeShapeType="1"/>
            </p:cNvSpPr>
            <p:nvPr/>
          </p:nvSpPr>
          <p:spPr bwMode="auto">
            <a:xfrm>
              <a:off x="5277" y="1165"/>
              <a:ext cx="1" cy="440"/>
            </a:xfrm>
            <a:prstGeom prst="line">
              <a:avLst/>
            </a:prstGeom>
            <a:noFill/>
            <a:ln w="206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5" name="Line 12"/>
            <p:cNvSpPr>
              <a:spLocks noChangeShapeType="1"/>
            </p:cNvSpPr>
            <p:nvPr/>
          </p:nvSpPr>
          <p:spPr bwMode="auto">
            <a:xfrm>
              <a:off x="5277" y="1968"/>
              <a:ext cx="1" cy="481"/>
            </a:xfrm>
            <a:prstGeom prst="line">
              <a:avLst/>
            </a:prstGeom>
            <a:noFill/>
            <a:ln w="206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6" name="Line 13"/>
            <p:cNvSpPr>
              <a:spLocks noChangeShapeType="1"/>
            </p:cNvSpPr>
            <p:nvPr/>
          </p:nvSpPr>
          <p:spPr bwMode="auto">
            <a:xfrm flipH="1">
              <a:off x="3062" y="2449"/>
              <a:ext cx="2216" cy="1"/>
            </a:xfrm>
            <a:prstGeom prst="line">
              <a:avLst/>
            </a:prstGeom>
            <a:noFill/>
            <a:ln w="206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7" name="Line 14"/>
            <p:cNvSpPr>
              <a:spLocks noChangeShapeType="1"/>
            </p:cNvSpPr>
            <p:nvPr/>
          </p:nvSpPr>
          <p:spPr bwMode="auto">
            <a:xfrm flipH="1" flipV="1">
              <a:off x="3061" y="1720"/>
              <a:ext cx="2" cy="730"/>
            </a:xfrm>
            <a:prstGeom prst="line">
              <a:avLst/>
            </a:prstGeom>
            <a:noFill/>
            <a:ln w="206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8" name="Rectangle 15"/>
            <p:cNvSpPr>
              <a:spLocks noChangeArrowheads="1"/>
            </p:cNvSpPr>
            <p:nvPr/>
          </p:nvSpPr>
          <p:spPr bwMode="auto">
            <a:xfrm>
              <a:off x="3177" y="1442"/>
              <a:ext cx="14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700" b="0" i="0" u="none" strike="noStrike" cap="none" normalizeH="0" baseline="0">
                  <a:ln>
                    <a:noFill/>
                  </a:ln>
                  <a:solidFill>
                    <a:srgbClr val="000000"/>
                  </a:solidFill>
                  <a:effectLst/>
                  <a:latin typeface="Calibri" panose="020F0502020204030204" pitchFamily="34" charset="0"/>
                </a:rPr>
                <a:t>+</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9" name="Rectangle 16"/>
            <p:cNvSpPr>
              <a:spLocks noChangeArrowheads="1"/>
            </p:cNvSpPr>
            <p:nvPr/>
          </p:nvSpPr>
          <p:spPr bwMode="auto">
            <a:xfrm>
              <a:off x="3244" y="1315"/>
              <a:ext cx="202"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400" b="0" i="0" u="none" strike="noStrike" cap="none" normalizeH="0" baseline="0">
                  <a:ln>
                    <a:noFill/>
                  </a:ln>
                  <a:solidFill>
                    <a:srgbClr val="000000"/>
                  </a:solidFill>
                  <a:effectLst/>
                  <a:latin typeface="Calibri" panose="020F0502020204030204" pitchFamily="34" charset="0"/>
                </a:rPr>
                <a: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0" name="Rectangle 17"/>
            <p:cNvSpPr>
              <a:spLocks noChangeArrowheads="1"/>
            </p:cNvSpPr>
            <p:nvPr/>
          </p:nvSpPr>
          <p:spPr bwMode="auto">
            <a:xfrm>
              <a:off x="3176" y="1714"/>
              <a:ext cx="11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700" b="0" i="0" u="none" strike="noStrike" cap="none" normalizeH="0" baseline="0">
                  <a:ln>
                    <a:noFill/>
                  </a:ln>
                  <a:solidFill>
                    <a:srgbClr val="000000"/>
                  </a:solidFill>
                  <a:effectLst/>
                  <a:latin typeface="Calibri" panose="020F0502020204030204" pitchFamily="34" charset="0"/>
                </a:rPr>
                <a:t>-</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1" name="Rectangle 18"/>
            <p:cNvSpPr>
              <a:spLocks noChangeArrowheads="1"/>
            </p:cNvSpPr>
            <p:nvPr/>
          </p:nvSpPr>
          <p:spPr bwMode="auto">
            <a:xfrm>
              <a:off x="3221" y="1676"/>
              <a:ext cx="202"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400" b="0" i="0" u="none" strike="noStrike" cap="none" normalizeH="0" baseline="0" dirty="0">
                  <a:ln>
                    <a:noFill/>
                  </a:ln>
                  <a:solidFill>
                    <a:srgbClr val="000000"/>
                  </a:solidFill>
                  <a:effectLst/>
                  <a:latin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4" name="Line 21"/>
            <p:cNvSpPr>
              <a:spLocks noChangeShapeType="1"/>
            </p:cNvSpPr>
            <p:nvPr/>
          </p:nvSpPr>
          <p:spPr bwMode="auto">
            <a:xfrm flipV="1">
              <a:off x="4401" y="969"/>
              <a:ext cx="199" cy="191"/>
            </a:xfrm>
            <a:prstGeom prst="line">
              <a:avLst/>
            </a:prstGeom>
            <a:noFill/>
            <a:ln w="206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25" name="Line 22"/>
            <p:cNvSpPr>
              <a:spLocks noChangeShapeType="1"/>
            </p:cNvSpPr>
            <p:nvPr/>
          </p:nvSpPr>
          <p:spPr bwMode="auto">
            <a:xfrm>
              <a:off x="4755" y="1158"/>
              <a:ext cx="523" cy="2"/>
            </a:xfrm>
            <a:prstGeom prst="line">
              <a:avLst/>
            </a:prstGeom>
            <a:noFill/>
            <a:ln w="206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grpSp>
          <p:nvGrpSpPr>
            <p:cNvPr id="26" name="Group 25"/>
            <p:cNvGrpSpPr>
              <a:grpSpLocks/>
            </p:cNvGrpSpPr>
            <p:nvPr/>
          </p:nvGrpSpPr>
          <p:grpSpPr bwMode="auto">
            <a:xfrm>
              <a:off x="5578" y="1475"/>
              <a:ext cx="1739" cy="538"/>
              <a:chOff x="5578" y="1475"/>
              <a:chExt cx="1739" cy="538"/>
            </a:xfrm>
          </p:grpSpPr>
          <p:sp>
            <p:nvSpPr>
              <p:cNvPr id="48" name="Rectangle 23"/>
              <p:cNvSpPr>
                <a:spLocks noChangeArrowheads="1"/>
              </p:cNvSpPr>
              <p:nvPr/>
            </p:nvSpPr>
            <p:spPr bwMode="auto">
              <a:xfrm>
                <a:off x="5585" y="1482"/>
                <a:ext cx="1725" cy="5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49" name="Freeform 24"/>
              <p:cNvSpPr>
                <a:spLocks noEditPoints="1"/>
              </p:cNvSpPr>
              <p:nvPr/>
            </p:nvSpPr>
            <p:spPr bwMode="auto">
              <a:xfrm>
                <a:off x="5578" y="1475"/>
                <a:ext cx="1739" cy="538"/>
              </a:xfrm>
              <a:custGeom>
                <a:avLst/>
                <a:gdLst>
                  <a:gd name="T0" fmla="*/ 1643 w 1739"/>
                  <a:gd name="T1" fmla="*/ 13 h 538"/>
                  <a:gd name="T2" fmla="*/ 1541 w 1739"/>
                  <a:gd name="T3" fmla="*/ 13 h 538"/>
                  <a:gd name="T4" fmla="*/ 1490 w 1739"/>
                  <a:gd name="T5" fmla="*/ 0 h 538"/>
                  <a:gd name="T6" fmla="*/ 1451 w 1739"/>
                  <a:gd name="T7" fmla="*/ 0 h 538"/>
                  <a:gd name="T8" fmla="*/ 1362 w 1739"/>
                  <a:gd name="T9" fmla="*/ 13 h 538"/>
                  <a:gd name="T10" fmla="*/ 1222 w 1739"/>
                  <a:gd name="T11" fmla="*/ 13 h 538"/>
                  <a:gd name="T12" fmla="*/ 1120 w 1739"/>
                  <a:gd name="T13" fmla="*/ 13 h 538"/>
                  <a:gd name="T14" fmla="*/ 1069 w 1739"/>
                  <a:gd name="T15" fmla="*/ 0 h 538"/>
                  <a:gd name="T16" fmla="*/ 1030 w 1739"/>
                  <a:gd name="T17" fmla="*/ 0 h 538"/>
                  <a:gd name="T18" fmla="*/ 941 w 1739"/>
                  <a:gd name="T19" fmla="*/ 13 h 538"/>
                  <a:gd name="T20" fmla="*/ 800 w 1739"/>
                  <a:gd name="T21" fmla="*/ 13 h 538"/>
                  <a:gd name="T22" fmla="*/ 698 w 1739"/>
                  <a:gd name="T23" fmla="*/ 13 h 538"/>
                  <a:gd name="T24" fmla="*/ 647 w 1739"/>
                  <a:gd name="T25" fmla="*/ 0 h 538"/>
                  <a:gd name="T26" fmla="*/ 609 w 1739"/>
                  <a:gd name="T27" fmla="*/ 0 h 538"/>
                  <a:gd name="T28" fmla="*/ 520 w 1739"/>
                  <a:gd name="T29" fmla="*/ 13 h 538"/>
                  <a:gd name="T30" fmla="*/ 379 w 1739"/>
                  <a:gd name="T31" fmla="*/ 13 h 538"/>
                  <a:gd name="T32" fmla="*/ 277 w 1739"/>
                  <a:gd name="T33" fmla="*/ 13 h 538"/>
                  <a:gd name="T34" fmla="*/ 226 w 1739"/>
                  <a:gd name="T35" fmla="*/ 0 h 538"/>
                  <a:gd name="T36" fmla="*/ 188 w 1739"/>
                  <a:gd name="T37" fmla="*/ 0 h 538"/>
                  <a:gd name="T38" fmla="*/ 98 w 1739"/>
                  <a:gd name="T39" fmla="*/ 13 h 538"/>
                  <a:gd name="T40" fmla="*/ 0 w 1739"/>
                  <a:gd name="T41" fmla="*/ 0 h 538"/>
                  <a:gd name="T42" fmla="*/ 0 w 1739"/>
                  <a:gd name="T43" fmla="*/ 55 h 538"/>
                  <a:gd name="T44" fmla="*/ 13 w 1739"/>
                  <a:gd name="T45" fmla="*/ 107 h 538"/>
                  <a:gd name="T46" fmla="*/ 13 w 1739"/>
                  <a:gd name="T47" fmla="*/ 247 h 538"/>
                  <a:gd name="T48" fmla="*/ 13 w 1739"/>
                  <a:gd name="T49" fmla="*/ 350 h 538"/>
                  <a:gd name="T50" fmla="*/ 0 w 1739"/>
                  <a:gd name="T51" fmla="*/ 439 h 538"/>
                  <a:gd name="T52" fmla="*/ 0 w 1739"/>
                  <a:gd name="T53" fmla="*/ 478 h 538"/>
                  <a:gd name="T54" fmla="*/ 55 w 1739"/>
                  <a:gd name="T55" fmla="*/ 538 h 538"/>
                  <a:gd name="T56" fmla="*/ 106 w 1739"/>
                  <a:gd name="T57" fmla="*/ 538 h 538"/>
                  <a:gd name="T58" fmla="*/ 144 w 1739"/>
                  <a:gd name="T59" fmla="*/ 538 h 538"/>
                  <a:gd name="T60" fmla="*/ 234 w 1739"/>
                  <a:gd name="T61" fmla="*/ 525 h 538"/>
                  <a:gd name="T62" fmla="*/ 374 w 1739"/>
                  <a:gd name="T63" fmla="*/ 525 h 538"/>
                  <a:gd name="T64" fmla="*/ 476 w 1739"/>
                  <a:gd name="T65" fmla="*/ 525 h 538"/>
                  <a:gd name="T66" fmla="*/ 527 w 1739"/>
                  <a:gd name="T67" fmla="*/ 538 h 538"/>
                  <a:gd name="T68" fmla="*/ 566 w 1739"/>
                  <a:gd name="T69" fmla="*/ 538 h 538"/>
                  <a:gd name="T70" fmla="*/ 655 w 1739"/>
                  <a:gd name="T71" fmla="*/ 525 h 538"/>
                  <a:gd name="T72" fmla="*/ 795 w 1739"/>
                  <a:gd name="T73" fmla="*/ 525 h 538"/>
                  <a:gd name="T74" fmla="*/ 897 w 1739"/>
                  <a:gd name="T75" fmla="*/ 525 h 538"/>
                  <a:gd name="T76" fmla="*/ 949 w 1739"/>
                  <a:gd name="T77" fmla="*/ 538 h 538"/>
                  <a:gd name="T78" fmla="*/ 987 w 1739"/>
                  <a:gd name="T79" fmla="*/ 538 h 538"/>
                  <a:gd name="T80" fmla="*/ 1076 w 1739"/>
                  <a:gd name="T81" fmla="*/ 525 h 538"/>
                  <a:gd name="T82" fmla="*/ 1217 w 1739"/>
                  <a:gd name="T83" fmla="*/ 525 h 538"/>
                  <a:gd name="T84" fmla="*/ 1319 w 1739"/>
                  <a:gd name="T85" fmla="*/ 525 h 538"/>
                  <a:gd name="T86" fmla="*/ 1370 w 1739"/>
                  <a:gd name="T87" fmla="*/ 538 h 538"/>
                  <a:gd name="T88" fmla="*/ 1408 w 1739"/>
                  <a:gd name="T89" fmla="*/ 538 h 538"/>
                  <a:gd name="T90" fmla="*/ 1497 w 1739"/>
                  <a:gd name="T91" fmla="*/ 525 h 538"/>
                  <a:gd name="T92" fmla="*/ 1638 w 1739"/>
                  <a:gd name="T93" fmla="*/ 525 h 538"/>
                  <a:gd name="T94" fmla="*/ 1732 w 1739"/>
                  <a:gd name="T95" fmla="*/ 525 h 538"/>
                  <a:gd name="T96" fmla="*/ 1689 w 1739"/>
                  <a:gd name="T97" fmla="*/ 525 h 538"/>
                  <a:gd name="T98" fmla="*/ 1726 w 1739"/>
                  <a:gd name="T99" fmla="*/ 434 h 538"/>
                  <a:gd name="T100" fmla="*/ 1726 w 1739"/>
                  <a:gd name="T101" fmla="*/ 332 h 538"/>
                  <a:gd name="T102" fmla="*/ 1739 w 1739"/>
                  <a:gd name="T103" fmla="*/ 242 h 538"/>
                  <a:gd name="T104" fmla="*/ 1739 w 1739"/>
                  <a:gd name="T105" fmla="*/ 204 h 538"/>
                  <a:gd name="T106" fmla="*/ 1726 w 1739"/>
                  <a:gd name="T107" fmla="*/ 153 h 538"/>
                  <a:gd name="T108" fmla="*/ 1726 w 1739"/>
                  <a:gd name="T109" fmla="*/ 12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39" h="538">
                    <a:moveTo>
                      <a:pt x="1732" y="13"/>
                    </a:moveTo>
                    <a:lnTo>
                      <a:pt x="1681" y="13"/>
                    </a:lnTo>
                    <a:lnTo>
                      <a:pt x="1681" y="0"/>
                    </a:lnTo>
                    <a:lnTo>
                      <a:pt x="1732" y="0"/>
                    </a:lnTo>
                    <a:lnTo>
                      <a:pt x="1732" y="13"/>
                    </a:lnTo>
                    <a:close/>
                    <a:moveTo>
                      <a:pt x="1643" y="13"/>
                    </a:moveTo>
                    <a:lnTo>
                      <a:pt x="1630" y="13"/>
                    </a:lnTo>
                    <a:lnTo>
                      <a:pt x="1630" y="0"/>
                    </a:lnTo>
                    <a:lnTo>
                      <a:pt x="1643" y="0"/>
                    </a:lnTo>
                    <a:lnTo>
                      <a:pt x="1643" y="13"/>
                    </a:lnTo>
                    <a:close/>
                    <a:moveTo>
                      <a:pt x="1592" y="13"/>
                    </a:moveTo>
                    <a:lnTo>
                      <a:pt x="1541" y="13"/>
                    </a:lnTo>
                    <a:lnTo>
                      <a:pt x="1541" y="0"/>
                    </a:lnTo>
                    <a:lnTo>
                      <a:pt x="1592" y="0"/>
                    </a:lnTo>
                    <a:lnTo>
                      <a:pt x="1592" y="13"/>
                    </a:lnTo>
                    <a:close/>
                    <a:moveTo>
                      <a:pt x="1503" y="13"/>
                    </a:moveTo>
                    <a:lnTo>
                      <a:pt x="1490" y="13"/>
                    </a:lnTo>
                    <a:lnTo>
                      <a:pt x="1490" y="0"/>
                    </a:lnTo>
                    <a:lnTo>
                      <a:pt x="1503" y="0"/>
                    </a:lnTo>
                    <a:lnTo>
                      <a:pt x="1503" y="13"/>
                    </a:lnTo>
                    <a:close/>
                    <a:moveTo>
                      <a:pt x="1451" y="13"/>
                    </a:moveTo>
                    <a:lnTo>
                      <a:pt x="1400" y="13"/>
                    </a:lnTo>
                    <a:lnTo>
                      <a:pt x="1400" y="0"/>
                    </a:lnTo>
                    <a:lnTo>
                      <a:pt x="1451" y="0"/>
                    </a:lnTo>
                    <a:lnTo>
                      <a:pt x="1451" y="13"/>
                    </a:lnTo>
                    <a:close/>
                    <a:moveTo>
                      <a:pt x="1362" y="13"/>
                    </a:moveTo>
                    <a:lnTo>
                      <a:pt x="1349" y="13"/>
                    </a:lnTo>
                    <a:lnTo>
                      <a:pt x="1349" y="0"/>
                    </a:lnTo>
                    <a:lnTo>
                      <a:pt x="1362" y="0"/>
                    </a:lnTo>
                    <a:lnTo>
                      <a:pt x="1362" y="13"/>
                    </a:lnTo>
                    <a:close/>
                    <a:moveTo>
                      <a:pt x="1311" y="13"/>
                    </a:moveTo>
                    <a:lnTo>
                      <a:pt x="1260" y="13"/>
                    </a:lnTo>
                    <a:lnTo>
                      <a:pt x="1260" y="0"/>
                    </a:lnTo>
                    <a:lnTo>
                      <a:pt x="1311" y="0"/>
                    </a:lnTo>
                    <a:lnTo>
                      <a:pt x="1311" y="13"/>
                    </a:lnTo>
                    <a:close/>
                    <a:moveTo>
                      <a:pt x="1222" y="13"/>
                    </a:moveTo>
                    <a:lnTo>
                      <a:pt x="1209" y="13"/>
                    </a:lnTo>
                    <a:lnTo>
                      <a:pt x="1209" y="0"/>
                    </a:lnTo>
                    <a:lnTo>
                      <a:pt x="1222" y="0"/>
                    </a:lnTo>
                    <a:lnTo>
                      <a:pt x="1222" y="13"/>
                    </a:lnTo>
                    <a:close/>
                    <a:moveTo>
                      <a:pt x="1171" y="13"/>
                    </a:moveTo>
                    <a:lnTo>
                      <a:pt x="1120" y="13"/>
                    </a:lnTo>
                    <a:lnTo>
                      <a:pt x="1120" y="0"/>
                    </a:lnTo>
                    <a:lnTo>
                      <a:pt x="1171" y="0"/>
                    </a:lnTo>
                    <a:lnTo>
                      <a:pt x="1171" y="13"/>
                    </a:lnTo>
                    <a:close/>
                    <a:moveTo>
                      <a:pt x="1081" y="13"/>
                    </a:moveTo>
                    <a:lnTo>
                      <a:pt x="1069" y="13"/>
                    </a:lnTo>
                    <a:lnTo>
                      <a:pt x="1069" y="0"/>
                    </a:lnTo>
                    <a:lnTo>
                      <a:pt x="1081" y="0"/>
                    </a:lnTo>
                    <a:lnTo>
                      <a:pt x="1081" y="13"/>
                    </a:lnTo>
                    <a:close/>
                    <a:moveTo>
                      <a:pt x="1030" y="13"/>
                    </a:moveTo>
                    <a:lnTo>
                      <a:pt x="979" y="13"/>
                    </a:lnTo>
                    <a:lnTo>
                      <a:pt x="979" y="0"/>
                    </a:lnTo>
                    <a:lnTo>
                      <a:pt x="1030" y="0"/>
                    </a:lnTo>
                    <a:lnTo>
                      <a:pt x="1030" y="13"/>
                    </a:lnTo>
                    <a:close/>
                    <a:moveTo>
                      <a:pt x="941" y="13"/>
                    </a:moveTo>
                    <a:lnTo>
                      <a:pt x="928" y="13"/>
                    </a:lnTo>
                    <a:lnTo>
                      <a:pt x="928" y="0"/>
                    </a:lnTo>
                    <a:lnTo>
                      <a:pt x="941" y="0"/>
                    </a:lnTo>
                    <a:lnTo>
                      <a:pt x="941" y="13"/>
                    </a:lnTo>
                    <a:close/>
                    <a:moveTo>
                      <a:pt x="890" y="13"/>
                    </a:moveTo>
                    <a:lnTo>
                      <a:pt x="839" y="13"/>
                    </a:lnTo>
                    <a:lnTo>
                      <a:pt x="839" y="0"/>
                    </a:lnTo>
                    <a:lnTo>
                      <a:pt x="890" y="0"/>
                    </a:lnTo>
                    <a:lnTo>
                      <a:pt x="890" y="13"/>
                    </a:lnTo>
                    <a:close/>
                    <a:moveTo>
                      <a:pt x="800" y="13"/>
                    </a:moveTo>
                    <a:lnTo>
                      <a:pt x="788" y="13"/>
                    </a:lnTo>
                    <a:lnTo>
                      <a:pt x="788" y="0"/>
                    </a:lnTo>
                    <a:lnTo>
                      <a:pt x="800" y="0"/>
                    </a:lnTo>
                    <a:lnTo>
                      <a:pt x="800" y="13"/>
                    </a:lnTo>
                    <a:close/>
                    <a:moveTo>
                      <a:pt x="749" y="13"/>
                    </a:moveTo>
                    <a:lnTo>
                      <a:pt x="698" y="13"/>
                    </a:lnTo>
                    <a:lnTo>
                      <a:pt x="698" y="0"/>
                    </a:lnTo>
                    <a:lnTo>
                      <a:pt x="749" y="0"/>
                    </a:lnTo>
                    <a:lnTo>
                      <a:pt x="749" y="13"/>
                    </a:lnTo>
                    <a:close/>
                    <a:moveTo>
                      <a:pt x="660" y="13"/>
                    </a:moveTo>
                    <a:lnTo>
                      <a:pt x="647" y="13"/>
                    </a:lnTo>
                    <a:lnTo>
                      <a:pt x="647" y="0"/>
                    </a:lnTo>
                    <a:lnTo>
                      <a:pt x="660" y="0"/>
                    </a:lnTo>
                    <a:lnTo>
                      <a:pt x="660" y="13"/>
                    </a:lnTo>
                    <a:close/>
                    <a:moveTo>
                      <a:pt x="609" y="13"/>
                    </a:moveTo>
                    <a:lnTo>
                      <a:pt x="558" y="13"/>
                    </a:lnTo>
                    <a:lnTo>
                      <a:pt x="558" y="0"/>
                    </a:lnTo>
                    <a:lnTo>
                      <a:pt x="609" y="0"/>
                    </a:lnTo>
                    <a:lnTo>
                      <a:pt x="609" y="13"/>
                    </a:lnTo>
                    <a:close/>
                    <a:moveTo>
                      <a:pt x="520" y="13"/>
                    </a:moveTo>
                    <a:lnTo>
                      <a:pt x="507" y="13"/>
                    </a:lnTo>
                    <a:lnTo>
                      <a:pt x="507" y="0"/>
                    </a:lnTo>
                    <a:lnTo>
                      <a:pt x="520" y="0"/>
                    </a:lnTo>
                    <a:lnTo>
                      <a:pt x="520" y="13"/>
                    </a:lnTo>
                    <a:close/>
                    <a:moveTo>
                      <a:pt x="469" y="13"/>
                    </a:moveTo>
                    <a:lnTo>
                      <a:pt x="418" y="13"/>
                    </a:lnTo>
                    <a:lnTo>
                      <a:pt x="418" y="0"/>
                    </a:lnTo>
                    <a:lnTo>
                      <a:pt x="469" y="0"/>
                    </a:lnTo>
                    <a:lnTo>
                      <a:pt x="469" y="13"/>
                    </a:lnTo>
                    <a:close/>
                    <a:moveTo>
                      <a:pt x="379" y="13"/>
                    </a:moveTo>
                    <a:lnTo>
                      <a:pt x="366" y="13"/>
                    </a:lnTo>
                    <a:lnTo>
                      <a:pt x="366" y="0"/>
                    </a:lnTo>
                    <a:lnTo>
                      <a:pt x="379" y="0"/>
                    </a:lnTo>
                    <a:lnTo>
                      <a:pt x="379" y="13"/>
                    </a:lnTo>
                    <a:close/>
                    <a:moveTo>
                      <a:pt x="328" y="13"/>
                    </a:moveTo>
                    <a:lnTo>
                      <a:pt x="277" y="13"/>
                    </a:lnTo>
                    <a:lnTo>
                      <a:pt x="277" y="0"/>
                    </a:lnTo>
                    <a:lnTo>
                      <a:pt x="328" y="0"/>
                    </a:lnTo>
                    <a:lnTo>
                      <a:pt x="328" y="13"/>
                    </a:lnTo>
                    <a:close/>
                    <a:moveTo>
                      <a:pt x="239" y="13"/>
                    </a:moveTo>
                    <a:lnTo>
                      <a:pt x="226" y="13"/>
                    </a:lnTo>
                    <a:lnTo>
                      <a:pt x="226" y="0"/>
                    </a:lnTo>
                    <a:lnTo>
                      <a:pt x="239" y="0"/>
                    </a:lnTo>
                    <a:lnTo>
                      <a:pt x="239" y="13"/>
                    </a:lnTo>
                    <a:close/>
                    <a:moveTo>
                      <a:pt x="188" y="13"/>
                    </a:moveTo>
                    <a:lnTo>
                      <a:pt x="137" y="13"/>
                    </a:lnTo>
                    <a:lnTo>
                      <a:pt x="137" y="0"/>
                    </a:lnTo>
                    <a:lnTo>
                      <a:pt x="188" y="0"/>
                    </a:lnTo>
                    <a:lnTo>
                      <a:pt x="188" y="13"/>
                    </a:lnTo>
                    <a:close/>
                    <a:moveTo>
                      <a:pt x="98" y="13"/>
                    </a:moveTo>
                    <a:lnTo>
                      <a:pt x="86" y="13"/>
                    </a:lnTo>
                    <a:lnTo>
                      <a:pt x="86" y="0"/>
                    </a:lnTo>
                    <a:lnTo>
                      <a:pt x="98" y="0"/>
                    </a:lnTo>
                    <a:lnTo>
                      <a:pt x="98" y="13"/>
                    </a:lnTo>
                    <a:close/>
                    <a:moveTo>
                      <a:pt x="47" y="13"/>
                    </a:moveTo>
                    <a:lnTo>
                      <a:pt x="7" y="13"/>
                    </a:lnTo>
                    <a:lnTo>
                      <a:pt x="13" y="7"/>
                    </a:lnTo>
                    <a:lnTo>
                      <a:pt x="13" y="17"/>
                    </a:lnTo>
                    <a:lnTo>
                      <a:pt x="0" y="17"/>
                    </a:lnTo>
                    <a:lnTo>
                      <a:pt x="0" y="0"/>
                    </a:lnTo>
                    <a:lnTo>
                      <a:pt x="47" y="0"/>
                    </a:lnTo>
                    <a:lnTo>
                      <a:pt x="47" y="13"/>
                    </a:lnTo>
                    <a:close/>
                    <a:moveTo>
                      <a:pt x="13" y="55"/>
                    </a:moveTo>
                    <a:lnTo>
                      <a:pt x="13" y="68"/>
                    </a:lnTo>
                    <a:lnTo>
                      <a:pt x="0" y="68"/>
                    </a:lnTo>
                    <a:lnTo>
                      <a:pt x="0" y="55"/>
                    </a:lnTo>
                    <a:lnTo>
                      <a:pt x="13" y="55"/>
                    </a:lnTo>
                    <a:close/>
                    <a:moveTo>
                      <a:pt x="13" y="107"/>
                    </a:moveTo>
                    <a:lnTo>
                      <a:pt x="13" y="158"/>
                    </a:lnTo>
                    <a:lnTo>
                      <a:pt x="0" y="158"/>
                    </a:lnTo>
                    <a:lnTo>
                      <a:pt x="0" y="107"/>
                    </a:lnTo>
                    <a:lnTo>
                      <a:pt x="13" y="107"/>
                    </a:lnTo>
                    <a:close/>
                    <a:moveTo>
                      <a:pt x="13" y="196"/>
                    </a:moveTo>
                    <a:lnTo>
                      <a:pt x="13" y="209"/>
                    </a:lnTo>
                    <a:lnTo>
                      <a:pt x="0" y="209"/>
                    </a:lnTo>
                    <a:lnTo>
                      <a:pt x="0" y="196"/>
                    </a:lnTo>
                    <a:lnTo>
                      <a:pt x="13" y="196"/>
                    </a:lnTo>
                    <a:close/>
                    <a:moveTo>
                      <a:pt x="13" y="247"/>
                    </a:moveTo>
                    <a:lnTo>
                      <a:pt x="13" y="299"/>
                    </a:lnTo>
                    <a:lnTo>
                      <a:pt x="0" y="299"/>
                    </a:lnTo>
                    <a:lnTo>
                      <a:pt x="0" y="247"/>
                    </a:lnTo>
                    <a:lnTo>
                      <a:pt x="13" y="247"/>
                    </a:lnTo>
                    <a:close/>
                    <a:moveTo>
                      <a:pt x="13" y="337"/>
                    </a:moveTo>
                    <a:lnTo>
                      <a:pt x="13" y="350"/>
                    </a:lnTo>
                    <a:lnTo>
                      <a:pt x="0" y="350"/>
                    </a:lnTo>
                    <a:lnTo>
                      <a:pt x="0" y="337"/>
                    </a:lnTo>
                    <a:lnTo>
                      <a:pt x="13" y="337"/>
                    </a:lnTo>
                    <a:close/>
                    <a:moveTo>
                      <a:pt x="13" y="388"/>
                    </a:moveTo>
                    <a:lnTo>
                      <a:pt x="13" y="439"/>
                    </a:lnTo>
                    <a:lnTo>
                      <a:pt x="0" y="439"/>
                    </a:lnTo>
                    <a:lnTo>
                      <a:pt x="0" y="388"/>
                    </a:lnTo>
                    <a:lnTo>
                      <a:pt x="13" y="388"/>
                    </a:lnTo>
                    <a:close/>
                    <a:moveTo>
                      <a:pt x="13" y="478"/>
                    </a:moveTo>
                    <a:lnTo>
                      <a:pt x="13" y="491"/>
                    </a:lnTo>
                    <a:lnTo>
                      <a:pt x="0" y="491"/>
                    </a:lnTo>
                    <a:lnTo>
                      <a:pt x="0" y="478"/>
                    </a:lnTo>
                    <a:lnTo>
                      <a:pt x="13" y="478"/>
                    </a:lnTo>
                    <a:close/>
                    <a:moveTo>
                      <a:pt x="13" y="529"/>
                    </a:moveTo>
                    <a:lnTo>
                      <a:pt x="13" y="531"/>
                    </a:lnTo>
                    <a:lnTo>
                      <a:pt x="7" y="525"/>
                    </a:lnTo>
                    <a:lnTo>
                      <a:pt x="55" y="525"/>
                    </a:lnTo>
                    <a:lnTo>
                      <a:pt x="55" y="538"/>
                    </a:lnTo>
                    <a:lnTo>
                      <a:pt x="0" y="538"/>
                    </a:lnTo>
                    <a:lnTo>
                      <a:pt x="0" y="529"/>
                    </a:lnTo>
                    <a:lnTo>
                      <a:pt x="13" y="529"/>
                    </a:lnTo>
                    <a:close/>
                    <a:moveTo>
                      <a:pt x="93" y="525"/>
                    </a:moveTo>
                    <a:lnTo>
                      <a:pt x="106" y="525"/>
                    </a:lnTo>
                    <a:lnTo>
                      <a:pt x="106" y="538"/>
                    </a:lnTo>
                    <a:lnTo>
                      <a:pt x="93" y="538"/>
                    </a:lnTo>
                    <a:lnTo>
                      <a:pt x="93" y="525"/>
                    </a:lnTo>
                    <a:close/>
                    <a:moveTo>
                      <a:pt x="144" y="525"/>
                    </a:moveTo>
                    <a:lnTo>
                      <a:pt x="195" y="525"/>
                    </a:lnTo>
                    <a:lnTo>
                      <a:pt x="195" y="538"/>
                    </a:lnTo>
                    <a:lnTo>
                      <a:pt x="144" y="538"/>
                    </a:lnTo>
                    <a:lnTo>
                      <a:pt x="144" y="525"/>
                    </a:lnTo>
                    <a:close/>
                    <a:moveTo>
                      <a:pt x="234" y="525"/>
                    </a:moveTo>
                    <a:lnTo>
                      <a:pt x="247" y="525"/>
                    </a:lnTo>
                    <a:lnTo>
                      <a:pt x="247" y="538"/>
                    </a:lnTo>
                    <a:lnTo>
                      <a:pt x="234" y="538"/>
                    </a:lnTo>
                    <a:lnTo>
                      <a:pt x="234" y="525"/>
                    </a:lnTo>
                    <a:close/>
                    <a:moveTo>
                      <a:pt x="285" y="525"/>
                    </a:moveTo>
                    <a:lnTo>
                      <a:pt x="336" y="525"/>
                    </a:lnTo>
                    <a:lnTo>
                      <a:pt x="336" y="538"/>
                    </a:lnTo>
                    <a:lnTo>
                      <a:pt x="285" y="538"/>
                    </a:lnTo>
                    <a:lnTo>
                      <a:pt x="285" y="525"/>
                    </a:lnTo>
                    <a:close/>
                    <a:moveTo>
                      <a:pt x="374" y="525"/>
                    </a:moveTo>
                    <a:lnTo>
                      <a:pt x="387" y="525"/>
                    </a:lnTo>
                    <a:lnTo>
                      <a:pt x="387" y="538"/>
                    </a:lnTo>
                    <a:lnTo>
                      <a:pt x="374" y="538"/>
                    </a:lnTo>
                    <a:lnTo>
                      <a:pt x="374" y="525"/>
                    </a:lnTo>
                    <a:close/>
                    <a:moveTo>
                      <a:pt x="425" y="525"/>
                    </a:moveTo>
                    <a:lnTo>
                      <a:pt x="476" y="525"/>
                    </a:lnTo>
                    <a:lnTo>
                      <a:pt x="476" y="538"/>
                    </a:lnTo>
                    <a:lnTo>
                      <a:pt x="425" y="538"/>
                    </a:lnTo>
                    <a:lnTo>
                      <a:pt x="425" y="525"/>
                    </a:lnTo>
                    <a:close/>
                    <a:moveTo>
                      <a:pt x="515" y="525"/>
                    </a:moveTo>
                    <a:lnTo>
                      <a:pt x="527" y="525"/>
                    </a:lnTo>
                    <a:lnTo>
                      <a:pt x="527" y="538"/>
                    </a:lnTo>
                    <a:lnTo>
                      <a:pt x="515" y="538"/>
                    </a:lnTo>
                    <a:lnTo>
                      <a:pt x="515" y="525"/>
                    </a:lnTo>
                    <a:close/>
                    <a:moveTo>
                      <a:pt x="566" y="525"/>
                    </a:moveTo>
                    <a:lnTo>
                      <a:pt x="617" y="525"/>
                    </a:lnTo>
                    <a:lnTo>
                      <a:pt x="617" y="538"/>
                    </a:lnTo>
                    <a:lnTo>
                      <a:pt x="566" y="538"/>
                    </a:lnTo>
                    <a:lnTo>
                      <a:pt x="566" y="525"/>
                    </a:lnTo>
                    <a:close/>
                    <a:moveTo>
                      <a:pt x="655" y="525"/>
                    </a:moveTo>
                    <a:lnTo>
                      <a:pt x="668" y="525"/>
                    </a:lnTo>
                    <a:lnTo>
                      <a:pt x="668" y="538"/>
                    </a:lnTo>
                    <a:lnTo>
                      <a:pt x="655" y="538"/>
                    </a:lnTo>
                    <a:lnTo>
                      <a:pt x="655" y="525"/>
                    </a:lnTo>
                    <a:close/>
                    <a:moveTo>
                      <a:pt x="706" y="525"/>
                    </a:moveTo>
                    <a:lnTo>
                      <a:pt x="757" y="525"/>
                    </a:lnTo>
                    <a:lnTo>
                      <a:pt x="757" y="538"/>
                    </a:lnTo>
                    <a:lnTo>
                      <a:pt x="706" y="538"/>
                    </a:lnTo>
                    <a:lnTo>
                      <a:pt x="706" y="525"/>
                    </a:lnTo>
                    <a:close/>
                    <a:moveTo>
                      <a:pt x="795" y="525"/>
                    </a:moveTo>
                    <a:lnTo>
                      <a:pt x="808" y="525"/>
                    </a:lnTo>
                    <a:lnTo>
                      <a:pt x="808" y="538"/>
                    </a:lnTo>
                    <a:lnTo>
                      <a:pt x="795" y="538"/>
                    </a:lnTo>
                    <a:lnTo>
                      <a:pt x="795" y="525"/>
                    </a:lnTo>
                    <a:close/>
                    <a:moveTo>
                      <a:pt x="846" y="525"/>
                    </a:moveTo>
                    <a:lnTo>
                      <a:pt x="897" y="525"/>
                    </a:lnTo>
                    <a:lnTo>
                      <a:pt x="897" y="538"/>
                    </a:lnTo>
                    <a:lnTo>
                      <a:pt x="846" y="538"/>
                    </a:lnTo>
                    <a:lnTo>
                      <a:pt x="846" y="525"/>
                    </a:lnTo>
                    <a:close/>
                    <a:moveTo>
                      <a:pt x="936" y="525"/>
                    </a:moveTo>
                    <a:lnTo>
                      <a:pt x="949" y="525"/>
                    </a:lnTo>
                    <a:lnTo>
                      <a:pt x="949" y="538"/>
                    </a:lnTo>
                    <a:lnTo>
                      <a:pt x="936" y="538"/>
                    </a:lnTo>
                    <a:lnTo>
                      <a:pt x="936" y="525"/>
                    </a:lnTo>
                    <a:close/>
                    <a:moveTo>
                      <a:pt x="987" y="525"/>
                    </a:moveTo>
                    <a:lnTo>
                      <a:pt x="1038" y="525"/>
                    </a:lnTo>
                    <a:lnTo>
                      <a:pt x="1038" y="538"/>
                    </a:lnTo>
                    <a:lnTo>
                      <a:pt x="987" y="538"/>
                    </a:lnTo>
                    <a:lnTo>
                      <a:pt x="987" y="525"/>
                    </a:lnTo>
                    <a:close/>
                    <a:moveTo>
                      <a:pt x="1076" y="525"/>
                    </a:moveTo>
                    <a:lnTo>
                      <a:pt x="1089" y="525"/>
                    </a:lnTo>
                    <a:lnTo>
                      <a:pt x="1089" y="538"/>
                    </a:lnTo>
                    <a:lnTo>
                      <a:pt x="1076" y="538"/>
                    </a:lnTo>
                    <a:lnTo>
                      <a:pt x="1076" y="525"/>
                    </a:lnTo>
                    <a:close/>
                    <a:moveTo>
                      <a:pt x="1127" y="525"/>
                    </a:moveTo>
                    <a:lnTo>
                      <a:pt x="1178" y="525"/>
                    </a:lnTo>
                    <a:lnTo>
                      <a:pt x="1178" y="538"/>
                    </a:lnTo>
                    <a:lnTo>
                      <a:pt x="1127" y="538"/>
                    </a:lnTo>
                    <a:lnTo>
                      <a:pt x="1127" y="525"/>
                    </a:lnTo>
                    <a:close/>
                    <a:moveTo>
                      <a:pt x="1217" y="525"/>
                    </a:moveTo>
                    <a:lnTo>
                      <a:pt x="1229" y="525"/>
                    </a:lnTo>
                    <a:lnTo>
                      <a:pt x="1229" y="538"/>
                    </a:lnTo>
                    <a:lnTo>
                      <a:pt x="1217" y="538"/>
                    </a:lnTo>
                    <a:lnTo>
                      <a:pt x="1217" y="525"/>
                    </a:lnTo>
                    <a:close/>
                    <a:moveTo>
                      <a:pt x="1268" y="525"/>
                    </a:moveTo>
                    <a:lnTo>
                      <a:pt x="1319" y="525"/>
                    </a:lnTo>
                    <a:lnTo>
                      <a:pt x="1319" y="538"/>
                    </a:lnTo>
                    <a:lnTo>
                      <a:pt x="1268" y="538"/>
                    </a:lnTo>
                    <a:lnTo>
                      <a:pt x="1268" y="525"/>
                    </a:lnTo>
                    <a:close/>
                    <a:moveTo>
                      <a:pt x="1357" y="525"/>
                    </a:moveTo>
                    <a:lnTo>
                      <a:pt x="1370" y="525"/>
                    </a:lnTo>
                    <a:lnTo>
                      <a:pt x="1370" y="538"/>
                    </a:lnTo>
                    <a:lnTo>
                      <a:pt x="1357" y="538"/>
                    </a:lnTo>
                    <a:lnTo>
                      <a:pt x="1357" y="525"/>
                    </a:lnTo>
                    <a:close/>
                    <a:moveTo>
                      <a:pt x="1408" y="525"/>
                    </a:moveTo>
                    <a:lnTo>
                      <a:pt x="1459" y="525"/>
                    </a:lnTo>
                    <a:lnTo>
                      <a:pt x="1459" y="538"/>
                    </a:lnTo>
                    <a:lnTo>
                      <a:pt x="1408" y="538"/>
                    </a:lnTo>
                    <a:lnTo>
                      <a:pt x="1408" y="525"/>
                    </a:lnTo>
                    <a:close/>
                    <a:moveTo>
                      <a:pt x="1497" y="525"/>
                    </a:moveTo>
                    <a:lnTo>
                      <a:pt x="1510" y="525"/>
                    </a:lnTo>
                    <a:lnTo>
                      <a:pt x="1510" y="538"/>
                    </a:lnTo>
                    <a:lnTo>
                      <a:pt x="1497" y="538"/>
                    </a:lnTo>
                    <a:lnTo>
                      <a:pt x="1497" y="525"/>
                    </a:lnTo>
                    <a:close/>
                    <a:moveTo>
                      <a:pt x="1548" y="525"/>
                    </a:moveTo>
                    <a:lnTo>
                      <a:pt x="1600" y="525"/>
                    </a:lnTo>
                    <a:lnTo>
                      <a:pt x="1600" y="538"/>
                    </a:lnTo>
                    <a:lnTo>
                      <a:pt x="1548" y="538"/>
                    </a:lnTo>
                    <a:lnTo>
                      <a:pt x="1548" y="525"/>
                    </a:lnTo>
                    <a:close/>
                    <a:moveTo>
                      <a:pt x="1638" y="525"/>
                    </a:moveTo>
                    <a:lnTo>
                      <a:pt x="1651" y="525"/>
                    </a:lnTo>
                    <a:lnTo>
                      <a:pt x="1651" y="538"/>
                    </a:lnTo>
                    <a:lnTo>
                      <a:pt x="1638" y="538"/>
                    </a:lnTo>
                    <a:lnTo>
                      <a:pt x="1638" y="525"/>
                    </a:lnTo>
                    <a:close/>
                    <a:moveTo>
                      <a:pt x="1689" y="525"/>
                    </a:moveTo>
                    <a:lnTo>
                      <a:pt x="1732" y="525"/>
                    </a:lnTo>
                    <a:lnTo>
                      <a:pt x="1726" y="531"/>
                    </a:lnTo>
                    <a:lnTo>
                      <a:pt x="1726" y="524"/>
                    </a:lnTo>
                    <a:lnTo>
                      <a:pt x="1739" y="524"/>
                    </a:lnTo>
                    <a:lnTo>
                      <a:pt x="1739" y="538"/>
                    </a:lnTo>
                    <a:lnTo>
                      <a:pt x="1689" y="538"/>
                    </a:lnTo>
                    <a:lnTo>
                      <a:pt x="1689" y="525"/>
                    </a:lnTo>
                    <a:close/>
                    <a:moveTo>
                      <a:pt x="1726" y="485"/>
                    </a:moveTo>
                    <a:lnTo>
                      <a:pt x="1726" y="473"/>
                    </a:lnTo>
                    <a:lnTo>
                      <a:pt x="1739" y="473"/>
                    </a:lnTo>
                    <a:lnTo>
                      <a:pt x="1739" y="485"/>
                    </a:lnTo>
                    <a:lnTo>
                      <a:pt x="1726" y="485"/>
                    </a:lnTo>
                    <a:close/>
                    <a:moveTo>
                      <a:pt x="1726" y="434"/>
                    </a:moveTo>
                    <a:lnTo>
                      <a:pt x="1726" y="383"/>
                    </a:lnTo>
                    <a:lnTo>
                      <a:pt x="1739" y="383"/>
                    </a:lnTo>
                    <a:lnTo>
                      <a:pt x="1739" y="434"/>
                    </a:lnTo>
                    <a:lnTo>
                      <a:pt x="1726" y="434"/>
                    </a:lnTo>
                    <a:close/>
                    <a:moveTo>
                      <a:pt x="1726" y="345"/>
                    </a:moveTo>
                    <a:lnTo>
                      <a:pt x="1726" y="332"/>
                    </a:lnTo>
                    <a:lnTo>
                      <a:pt x="1739" y="332"/>
                    </a:lnTo>
                    <a:lnTo>
                      <a:pt x="1739" y="345"/>
                    </a:lnTo>
                    <a:lnTo>
                      <a:pt x="1726" y="345"/>
                    </a:lnTo>
                    <a:close/>
                    <a:moveTo>
                      <a:pt x="1726" y="293"/>
                    </a:moveTo>
                    <a:lnTo>
                      <a:pt x="1726" y="242"/>
                    </a:lnTo>
                    <a:lnTo>
                      <a:pt x="1739" y="242"/>
                    </a:lnTo>
                    <a:lnTo>
                      <a:pt x="1739" y="293"/>
                    </a:lnTo>
                    <a:lnTo>
                      <a:pt x="1726" y="293"/>
                    </a:lnTo>
                    <a:close/>
                    <a:moveTo>
                      <a:pt x="1726" y="204"/>
                    </a:moveTo>
                    <a:lnTo>
                      <a:pt x="1726" y="191"/>
                    </a:lnTo>
                    <a:lnTo>
                      <a:pt x="1739" y="191"/>
                    </a:lnTo>
                    <a:lnTo>
                      <a:pt x="1739" y="204"/>
                    </a:lnTo>
                    <a:lnTo>
                      <a:pt x="1726" y="204"/>
                    </a:lnTo>
                    <a:close/>
                    <a:moveTo>
                      <a:pt x="1726" y="153"/>
                    </a:moveTo>
                    <a:lnTo>
                      <a:pt x="1726" y="101"/>
                    </a:lnTo>
                    <a:lnTo>
                      <a:pt x="1739" y="101"/>
                    </a:lnTo>
                    <a:lnTo>
                      <a:pt x="1739" y="153"/>
                    </a:lnTo>
                    <a:lnTo>
                      <a:pt x="1726" y="153"/>
                    </a:lnTo>
                    <a:close/>
                    <a:moveTo>
                      <a:pt x="1726" y="63"/>
                    </a:moveTo>
                    <a:lnTo>
                      <a:pt x="1726" y="50"/>
                    </a:lnTo>
                    <a:lnTo>
                      <a:pt x="1739" y="50"/>
                    </a:lnTo>
                    <a:lnTo>
                      <a:pt x="1739" y="63"/>
                    </a:lnTo>
                    <a:lnTo>
                      <a:pt x="1726" y="63"/>
                    </a:lnTo>
                    <a:close/>
                    <a:moveTo>
                      <a:pt x="1726" y="12"/>
                    </a:moveTo>
                    <a:lnTo>
                      <a:pt x="1726" y="7"/>
                    </a:lnTo>
                    <a:lnTo>
                      <a:pt x="1739" y="7"/>
                    </a:lnTo>
                    <a:lnTo>
                      <a:pt x="1739" y="12"/>
                    </a:lnTo>
                    <a:lnTo>
                      <a:pt x="1726" y="12"/>
                    </a:lnTo>
                    <a:close/>
                  </a:path>
                </a:pathLst>
              </a:custGeom>
              <a:solidFill>
                <a:srgbClr val="000000"/>
              </a:solidFill>
              <a:ln w="3175"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fr-CA"/>
              </a:p>
            </p:txBody>
          </p:sp>
        </p:grpSp>
        <p:sp>
          <p:nvSpPr>
            <p:cNvPr id="27" name="Rectangle 26"/>
            <p:cNvSpPr>
              <a:spLocks noChangeArrowheads="1"/>
            </p:cNvSpPr>
            <p:nvPr/>
          </p:nvSpPr>
          <p:spPr bwMode="auto">
            <a:xfrm>
              <a:off x="5707" y="1553"/>
              <a:ext cx="155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rgbClr val="000000"/>
                  </a:solidFill>
                  <a:effectLst/>
                  <a:latin typeface="Calibri" panose="020F0502020204030204" pitchFamily="34" charset="0"/>
                </a:rPr>
                <a:t>Ronfleur électrique</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8" name="Rectangle 27"/>
            <p:cNvSpPr>
              <a:spLocks noChangeArrowheads="1"/>
            </p:cNvSpPr>
            <p:nvPr/>
          </p:nvSpPr>
          <p:spPr bwMode="auto">
            <a:xfrm>
              <a:off x="7098" y="1553"/>
              <a:ext cx="14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a:ln>
                    <a:noFill/>
                  </a:ln>
                  <a:solidFill>
                    <a:srgbClr val="000000"/>
                  </a:solidFill>
                  <a:effectLst/>
                  <a:latin typeface="Calibri" panose="020F0502020204030204" pitchFamily="34" charset="0"/>
                </a:rPr>
                <a: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grpSp>
          <p:nvGrpSpPr>
            <p:cNvPr id="32" name="Group 39"/>
            <p:cNvGrpSpPr>
              <a:grpSpLocks/>
            </p:cNvGrpSpPr>
            <p:nvPr/>
          </p:nvGrpSpPr>
          <p:grpSpPr bwMode="auto">
            <a:xfrm>
              <a:off x="1928" y="889"/>
              <a:ext cx="4387" cy="708"/>
              <a:chOff x="1928" y="889"/>
              <a:chExt cx="4387" cy="708"/>
            </a:xfrm>
          </p:grpSpPr>
          <p:sp>
            <p:nvSpPr>
              <p:cNvPr id="40" name="Rectangle 37"/>
              <p:cNvSpPr>
                <a:spLocks noChangeArrowheads="1"/>
              </p:cNvSpPr>
              <p:nvPr/>
            </p:nvSpPr>
            <p:spPr bwMode="auto">
              <a:xfrm>
                <a:off x="1928" y="1072"/>
                <a:ext cx="964"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41" name="Freeform 38"/>
              <p:cNvSpPr>
                <a:spLocks noEditPoints="1"/>
              </p:cNvSpPr>
              <p:nvPr/>
            </p:nvSpPr>
            <p:spPr bwMode="auto">
              <a:xfrm>
                <a:off x="5339" y="889"/>
                <a:ext cx="976" cy="537"/>
              </a:xfrm>
              <a:custGeom>
                <a:avLst/>
                <a:gdLst>
                  <a:gd name="T0" fmla="*/ 970 w 976"/>
                  <a:gd name="T1" fmla="*/ 0 h 537"/>
                  <a:gd name="T2" fmla="*/ 868 w 976"/>
                  <a:gd name="T3" fmla="*/ 0 h 537"/>
                  <a:gd name="T4" fmla="*/ 779 w 976"/>
                  <a:gd name="T5" fmla="*/ 12 h 537"/>
                  <a:gd name="T6" fmla="*/ 740 w 976"/>
                  <a:gd name="T7" fmla="*/ 12 h 537"/>
                  <a:gd name="T8" fmla="*/ 740 w 976"/>
                  <a:gd name="T9" fmla="*/ 12 h 537"/>
                  <a:gd name="T10" fmla="*/ 689 w 976"/>
                  <a:gd name="T11" fmla="*/ 0 h 537"/>
                  <a:gd name="T12" fmla="*/ 587 w 976"/>
                  <a:gd name="T13" fmla="*/ 0 h 537"/>
                  <a:gd name="T14" fmla="*/ 498 w 976"/>
                  <a:gd name="T15" fmla="*/ 12 h 537"/>
                  <a:gd name="T16" fmla="*/ 459 w 976"/>
                  <a:gd name="T17" fmla="*/ 12 h 537"/>
                  <a:gd name="T18" fmla="*/ 459 w 976"/>
                  <a:gd name="T19" fmla="*/ 12 h 537"/>
                  <a:gd name="T20" fmla="*/ 408 w 976"/>
                  <a:gd name="T21" fmla="*/ 0 h 537"/>
                  <a:gd name="T22" fmla="*/ 306 w 976"/>
                  <a:gd name="T23" fmla="*/ 0 h 537"/>
                  <a:gd name="T24" fmla="*/ 217 w 976"/>
                  <a:gd name="T25" fmla="*/ 12 h 537"/>
                  <a:gd name="T26" fmla="*/ 179 w 976"/>
                  <a:gd name="T27" fmla="*/ 12 h 537"/>
                  <a:gd name="T28" fmla="*/ 179 w 976"/>
                  <a:gd name="T29" fmla="*/ 12 h 537"/>
                  <a:gd name="T30" fmla="*/ 128 w 976"/>
                  <a:gd name="T31" fmla="*/ 0 h 537"/>
                  <a:gd name="T32" fmla="*/ 25 w 976"/>
                  <a:gd name="T33" fmla="*/ 0 h 537"/>
                  <a:gd name="T34" fmla="*/ 12 w 976"/>
                  <a:gd name="T35" fmla="*/ 76 h 537"/>
                  <a:gd name="T36" fmla="*/ 12 w 976"/>
                  <a:gd name="T37" fmla="*/ 114 h 537"/>
                  <a:gd name="T38" fmla="*/ 12 w 976"/>
                  <a:gd name="T39" fmla="*/ 114 h 537"/>
                  <a:gd name="T40" fmla="*/ 0 w 976"/>
                  <a:gd name="T41" fmla="*/ 166 h 537"/>
                  <a:gd name="T42" fmla="*/ 0 w 976"/>
                  <a:gd name="T43" fmla="*/ 268 h 537"/>
                  <a:gd name="T44" fmla="*/ 12 w 976"/>
                  <a:gd name="T45" fmla="*/ 358 h 537"/>
                  <a:gd name="T46" fmla="*/ 12 w 976"/>
                  <a:gd name="T47" fmla="*/ 396 h 537"/>
                  <a:gd name="T48" fmla="*/ 12 w 976"/>
                  <a:gd name="T49" fmla="*/ 396 h 537"/>
                  <a:gd name="T50" fmla="*/ 0 w 976"/>
                  <a:gd name="T51" fmla="*/ 447 h 537"/>
                  <a:gd name="T52" fmla="*/ 25 w 976"/>
                  <a:gd name="T53" fmla="*/ 537 h 537"/>
                  <a:gd name="T54" fmla="*/ 114 w 976"/>
                  <a:gd name="T55" fmla="*/ 524 h 537"/>
                  <a:gd name="T56" fmla="*/ 152 w 976"/>
                  <a:gd name="T57" fmla="*/ 524 h 537"/>
                  <a:gd name="T58" fmla="*/ 152 w 976"/>
                  <a:gd name="T59" fmla="*/ 524 h 537"/>
                  <a:gd name="T60" fmla="*/ 203 w 976"/>
                  <a:gd name="T61" fmla="*/ 537 h 537"/>
                  <a:gd name="T62" fmla="*/ 306 w 976"/>
                  <a:gd name="T63" fmla="*/ 537 h 537"/>
                  <a:gd name="T64" fmla="*/ 395 w 976"/>
                  <a:gd name="T65" fmla="*/ 524 h 537"/>
                  <a:gd name="T66" fmla="*/ 433 w 976"/>
                  <a:gd name="T67" fmla="*/ 524 h 537"/>
                  <a:gd name="T68" fmla="*/ 433 w 976"/>
                  <a:gd name="T69" fmla="*/ 524 h 537"/>
                  <a:gd name="T70" fmla="*/ 484 w 976"/>
                  <a:gd name="T71" fmla="*/ 537 h 537"/>
                  <a:gd name="T72" fmla="*/ 586 w 976"/>
                  <a:gd name="T73" fmla="*/ 537 h 537"/>
                  <a:gd name="T74" fmla="*/ 676 w 976"/>
                  <a:gd name="T75" fmla="*/ 524 h 537"/>
                  <a:gd name="T76" fmla="*/ 714 w 976"/>
                  <a:gd name="T77" fmla="*/ 524 h 537"/>
                  <a:gd name="T78" fmla="*/ 714 w 976"/>
                  <a:gd name="T79" fmla="*/ 524 h 537"/>
                  <a:gd name="T80" fmla="*/ 765 w 976"/>
                  <a:gd name="T81" fmla="*/ 537 h 537"/>
                  <a:gd name="T82" fmla="*/ 867 w 976"/>
                  <a:gd name="T83" fmla="*/ 537 h 537"/>
                  <a:gd name="T84" fmla="*/ 956 w 976"/>
                  <a:gd name="T85" fmla="*/ 524 h 537"/>
                  <a:gd name="T86" fmla="*/ 964 w 976"/>
                  <a:gd name="T87" fmla="*/ 506 h 537"/>
                  <a:gd name="T88" fmla="*/ 964 w 976"/>
                  <a:gd name="T89" fmla="*/ 506 h 537"/>
                  <a:gd name="T90" fmla="*/ 976 w 976"/>
                  <a:gd name="T91" fmla="*/ 455 h 537"/>
                  <a:gd name="T92" fmla="*/ 976 w 976"/>
                  <a:gd name="T93" fmla="*/ 353 h 537"/>
                  <a:gd name="T94" fmla="*/ 964 w 976"/>
                  <a:gd name="T95" fmla="*/ 263 h 537"/>
                  <a:gd name="T96" fmla="*/ 964 w 976"/>
                  <a:gd name="T97" fmla="*/ 225 h 537"/>
                  <a:gd name="T98" fmla="*/ 964 w 976"/>
                  <a:gd name="T99" fmla="*/ 225 h 537"/>
                  <a:gd name="T100" fmla="*/ 976 w 976"/>
                  <a:gd name="T101" fmla="*/ 173 h 537"/>
                  <a:gd name="T102" fmla="*/ 976 w 976"/>
                  <a:gd name="T103" fmla="*/ 71 h 537"/>
                  <a:gd name="T104" fmla="*/ 964 w 976"/>
                  <a:gd name="T105" fmla="*/ 6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6" h="537">
                    <a:moveTo>
                      <a:pt x="970" y="12"/>
                    </a:moveTo>
                    <a:lnTo>
                      <a:pt x="919" y="12"/>
                    </a:lnTo>
                    <a:lnTo>
                      <a:pt x="919" y="0"/>
                    </a:lnTo>
                    <a:lnTo>
                      <a:pt x="970" y="0"/>
                    </a:lnTo>
                    <a:lnTo>
                      <a:pt x="970" y="12"/>
                    </a:lnTo>
                    <a:close/>
                    <a:moveTo>
                      <a:pt x="881" y="12"/>
                    </a:moveTo>
                    <a:lnTo>
                      <a:pt x="868" y="12"/>
                    </a:lnTo>
                    <a:lnTo>
                      <a:pt x="868" y="0"/>
                    </a:lnTo>
                    <a:lnTo>
                      <a:pt x="881" y="0"/>
                    </a:lnTo>
                    <a:lnTo>
                      <a:pt x="881" y="12"/>
                    </a:lnTo>
                    <a:close/>
                    <a:moveTo>
                      <a:pt x="830" y="12"/>
                    </a:moveTo>
                    <a:lnTo>
                      <a:pt x="779" y="12"/>
                    </a:lnTo>
                    <a:lnTo>
                      <a:pt x="779" y="0"/>
                    </a:lnTo>
                    <a:lnTo>
                      <a:pt x="830" y="0"/>
                    </a:lnTo>
                    <a:lnTo>
                      <a:pt x="830" y="12"/>
                    </a:lnTo>
                    <a:close/>
                    <a:moveTo>
                      <a:pt x="740" y="12"/>
                    </a:moveTo>
                    <a:lnTo>
                      <a:pt x="728" y="12"/>
                    </a:lnTo>
                    <a:lnTo>
                      <a:pt x="728" y="0"/>
                    </a:lnTo>
                    <a:lnTo>
                      <a:pt x="740" y="0"/>
                    </a:lnTo>
                    <a:lnTo>
                      <a:pt x="740" y="12"/>
                    </a:lnTo>
                    <a:close/>
                    <a:moveTo>
                      <a:pt x="689" y="12"/>
                    </a:moveTo>
                    <a:lnTo>
                      <a:pt x="638" y="12"/>
                    </a:lnTo>
                    <a:lnTo>
                      <a:pt x="638" y="0"/>
                    </a:lnTo>
                    <a:lnTo>
                      <a:pt x="689" y="0"/>
                    </a:lnTo>
                    <a:lnTo>
                      <a:pt x="689" y="12"/>
                    </a:lnTo>
                    <a:close/>
                    <a:moveTo>
                      <a:pt x="600" y="12"/>
                    </a:moveTo>
                    <a:lnTo>
                      <a:pt x="587" y="12"/>
                    </a:lnTo>
                    <a:lnTo>
                      <a:pt x="587" y="0"/>
                    </a:lnTo>
                    <a:lnTo>
                      <a:pt x="600" y="0"/>
                    </a:lnTo>
                    <a:lnTo>
                      <a:pt x="600" y="12"/>
                    </a:lnTo>
                    <a:close/>
                    <a:moveTo>
                      <a:pt x="549" y="12"/>
                    </a:moveTo>
                    <a:lnTo>
                      <a:pt x="498" y="12"/>
                    </a:lnTo>
                    <a:lnTo>
                      <a:pt x="498" y="0"/>
                    </a:lnTo>
                    <a:lnTo>
                      <a:pt x="549" y="0"/>
                    </a:lnTo>
                    <a:lnTo>
                      <a:pt x="549" y="12"/>
                    </a:lnTo>
                    <a:close/>
                    <a:moveTo>
                      <a:pt x="459" y="12"/>
                    </a:moveTo>
                    <a:lnTo>
                      <a:pt x="447" y="12"/>
                    </a:lnTo>
                    <a:lnTo>
                      <a:pt x="447" y="0"/>
                    </a:lnTo>
                    <a:lnTo>
                      <a:pt x="459" y="0"/>
                    </a:lnTo>
                    <a:lnTo>
                      <a:pt x="459" y="12"/>
                    </a:lnTo>
                    <a:close/>
                    <a:moveTo>
                      <a:pt x="408" y="12"/>
                    </a:moveTo>
                    <a:lnTo>
                      <a:pt x="357" y="12"/>
                    </a:lnTo>
                    <a:lnTo>
                      <a:pt x="357" y="0"/>
                    </a:lnTo>
                    <a:lnTo>
                      <a:pt x="408" y="0"/>
                    </a:lnTo>
                    <a:lnTo>
                      <a:pt x="408" y="12"/>
                    </a:lnTo>
                    <a:close/>
                    <a:moveTo>
                      <a:pt x="319" y="12"/>
                    </a:moveTo>
                    <a:lnTo>
                      <a:pt x="306" y="12"/>
                    </a:lnTo>
                    <a:lnTo>
                      <a:pt x="306" y="0"/>
                    </a:lnTo>
                    <a:lnTo>
                      <a:pt x="319" y="0"/>
                    </a:lnTo>
                    <a:lnTo>
                      <a:pt x="319" y="12"/>
                    </a:lnTo>
                    <a:close/>
                    <a:moveTo>
                      <a:pt x="268" y="12"/>
                    </a:moveTo>
                    <a:lnTo>
                      <a:pt x="217" y="12"/>
                    </a:lnTo>
                    <a:lnTo>
                      <a:pt x="217" y="0"/>
                    </a:lnTo>
                    <a:lnTo>
                      <a:pt x="268" y="0"/>
                    </a:lnTo>
                    <a:lnTo>
                      <a:pt x="268" y="12"/>
                    </a:lnTo>
                    <a:close/>
                    <a:moveTo>
                      <a:pt x="179" y="12"/>
                    </a:moveTo>
                    <a:lnTo>
                      <a:pt x="166" y="12"/>
                    </a:lnTo>
                    <a:lnTo>
                      <a:pt x="166" y="0"/>
                    </a:lnTo>
                    <a:lnTo>
                      <a:pt x="179" y="0"/>
                    </a:lnTo>
                    <a:lnTo>
                      <a:pt x="179" y="12"/>
                    </a:lnTo>
                    <a:close/>
                    <a:moveTo>
                      <a:pt x="128" y="12"/>
                    </a:moveTo>
                    <a:lnTo>
                      <a:pt x="77" y="12"/>
                    </a:lnTo>
                    <a:lnTo>
                      <a:pt x="77" y="0"/>
                    </a:lnTo>
                    <a:lnTo>
                      <a:pt x="128" y="0"/>
                    </a:lnTo>
                    <a:lnTo>
                      <a:pt x="128" y="12"/>
                    </a:lnTo>
                    <a:close/>
                    <a:moveTo>
                      <a:pt x="38" y="12"/>
                    </a:moveTo>
                    <a:lnTo>
                      <a:pt x="25" y="12"/>
                    </a:lnTo>
                    <a:lnTo>
                      <a:pt x="25" y="0"/>
                    </a:lnTo>
                    <a:lnTo>
                      <a:pt x="38" y="0"/>
                    </a:lnTo>
                    <a:lnTo>
                      <a:pt x="38" y="12"/>
                    </a:lnTo>
                    <a:close/>
                    <a:moveTo>
                      <a:pt x="12" y="25"/>
                    </a:moveTo>
                    <a:lnTo>
                      <a:pt x="12" y="76"/>
                    </a:lnTo>
                    <a:lnTo>
                      <a:pt x="0" y="76"/>
                    </a:lnTo>
                    <a:lnTo>
                      <a:pt x="0" y="25"/>
                    </a:lnTo>
                    <a:lnTo>
                      <a:pt x="12" y="25"/>
                    </a:lnTo>
                    <a:close/>
                    <a:moveTo>
                      <a:pt x="12" y="114"/>
                    </a:moveTo>
                    <a:lnTo>
                      <a:pt x="12" y="127"/>
                    </a:lnTo>
                    <a:lnTo>
                      <a:pt x="0" y="127"/>
                    </a:lnTo>
                    <a:lnTo>
                      <a:pt x="0" y="114"/>
                    </a:lnTo>
                    <a:lnTo>
                      <a:pt x="12" y="114"/>
                    </a:lnTo>
                    <a:close/>
                    <a:moveTo>
                      <a:pt x="12" y="166"/>
                    </a:moveTo>
                    <a:lnTo>
                      <a:pt x="12" y="217"/>
                    </a:lnTo>
                    <a:lnTo>
                      <a:pt x="0" y="217"/>
                    </a:lnTo>
                    <a:lnTo>
                      <a:pt x="0" y="166"/>
                    </a:lnTo>
                    <a:lnTo>
                      <a:pt x="12" y="166"/>
                    </a:lnTo>
                    <a:close/>
                    <a:moveTo>
                      <a:pt x="12" y="255"/>
                    </a:moveTo>
                    <a:lnTo>
                      <a:pt x="12" y="268"/>
                    </a:lnTo>
                    <a:lnTo>
                      <a:pt x="0" y="268"/>
                    </a:lnTo>
                    <a:lnTo>
                      <a:pt x="0" y="255"/>
                    </a:lnTo>
                    <a:lnTo>
                      <a:pt x="12" y="255"/>
                    </a:lnTo>
                    <a:close/>
                    <a:moveTo>
                      <a:pt x="12" y="306"/>
                    </a:moveTo>
                    <a:lnTo>
                      <a:pt x="12" y="358"/>
                    </a:lnTo>
                    <a:lnTo>
                      <a:pt x="0" y="358"/>
                    </a:lnTo>
                    <a:lnTo>
                      <a:pt x="0" y="306"/>
                    </a:lnTo>
                    <a:lnTo>
                      <a:pt x="12" y="306"/>
                    </a:lnTo>
                    <a:close/>
                    <a:moveTo>
                      <a:pt x="12" y="396"/>
                    </a:moveTo>
                    <a:lnTo>
                      <a:pt x="12" y="409"/>
                    </a:lnTo>
                    <a:lnTo>
                      <a:pt x="0" y="409"/>
                    </a:lnTo>
                    <a:lnTo>
                      <a:pt x="0" y="396"/>
                    </a:lnTo>
                    <a:lnTo>
                      <a:pt x="12" y="396"/>
                    </a:lnTo>
                    <a:close/>
                    <a:moveTo>
                      <a:pt x="12" y="447"/>
                    </a:moveTo>
                    <a:lnTo>
                      <a:pt x="12" y="498"/>
                    </a:lnTo>
                    <a:lnTo>
                      <a:pt x="0" y="498"/>
                    </a:lnTo>
                    <a:lnTo>
                      <a:pt x="0" y="447"/>
                    </a:lnTo>
                    <a:lnTo>
                      <a:pt x="12" y="447"/>
                    </a:lnTo>
                    <a:close/>
                    <a:moveTo>
                      <a:pt x="12" y="524"/>
                    </a:moveTo>
                    <a:lnTo>
                      <a:pt x="25" y="524"/>
                    </a:lnTo>
                    <a:lnTo>
                      <a:pt x="25" y="537"/>
                    </a:lnTo>
                    <a:lnTo>
                      <a:pt x="12" y="537"/>
                    </a:lnTo>
                    <a:lnTo>
                      <a:pt x="12" y="524"/>
                    </a:lnTo>
                    <a:close/>
                    <a:moveTo>
                      <a:pt x="63" y="524"/>
                    </a:moveTo>
                    <a:lnTo>
                      <a:pt x="114" y="524"/>
                    </a:lnTo>
                    <a:lnTo>
                      <a:pt x="114" y="537"/>
                    </a:lnTo>
                    <a:lnTo>
                      <a:pt x="63" y="537"/>
                    </a:lnTo>
                    <a:lnTo>
                      <a:pt x="63" y="524"/>
                    </a:lnTo>
                    <a:close/>
                    <a:moveTo>
                      <a:pt x="152" y="524"/>
                    </a:moveTo>
                    <a:lnTo>
                      <a:pt x="165" y="524"/>
                    </a:lnTo>
                    <a:lnTo>
                      <a:pt x="165" y="537"/>
                    </a:lnTo>
                    <a:lnTo>
                      <a:pt x="152" y="537"/>
                    </a:lnTo>
                    <a:lnTo>
                      <a:pt x="152" y="524"/>
                    </a:lnTo>
                    <a:close/>
                    <a:moveTo>
                      <a:pt x="203" y="524"/>
                    </a:moveTo>
                    <a:lnTo>
                      <a:pt x="254" y="524"/>
                    </a:lnTo>
                    <a:lnTo>
                      <a:pt x="254" y="537"/>
                    </a:lnTo>
                    <a:lnTo>
                      <a:pt x="203" y="537"/>
                    </a:lnTo>
                    <a:lnTo>
                      <a:pt x="203" y="524"/>
                    </a:lnTo>
                    <a:close/>
                    <a:moveTo>
                      <a:pt x="293" y="524"/>
                    </a:moveTo>
                    <a:lnTo>
                      <a:pt x="306" y="524"/>
                    </a:lnTo>
                    <a:lnTo>
                      <a:pt x="306" y="537"/>
                    </a:lnTo>
                    <a:lnTo>
                      <a:pt x="293" y="537"/>
                    </a:lnTo>
                    <a:lnTo>
                      <a:pt x="293" y="524"/>
                    </a:lnTo>
                    <a:close/>
                    <a:moveTo>
                      <a:pt x="344" y="524"/>
                    </a:moveTo>
                    <a:lnTo>
                      <a:pt x="395" y="524"/>
                    </a:lnTo>
                    <a:lnTo>
                      <a:pt x="395" y="537"/>
                    </a:lnTo>
                    <a:lnTo>
                      <a:pt x="344" y="537"/>
                    </a:lnTo>
                    <a:lnTo>
                      <a:pt x="344" y="524"/>
                    </a:lnTo>
                    <a:close/>
                    <a:moveTo>
                      <a:pt x="433" y="524"/>
                    </a:moveTo>
                    <a:lnTo>
                      <a:pt x="446" y="524"/>
                    </a:lnTo>
                    <a:lnTo>
                      <a:pt x="446" y="537"/>
                    </a:lnTo>
                    <a:lnTo>
                      <a:pt x="433" y="537"/>
                    </a:lnTo>
                    <a:lnTo>
                      <a:pt x="433" y="524"/>
                    </a:lnTo>
                    <a:close/>
                    <a:moveTo>
                      <a:pt x="484" y="524"/>
                    </a:moveTo>
                    <a:lnTo>
                      <a:pt x="535" y="524"/>
                    </a:lnTo>
                    <a:lnTo>
                      <a:pt x="535" y="537"/>
                    </a:lnTo>
                    <a:lnTo>
                      <a:pt x="484" y="537"/>
                    </a:lnTo>
                    <a:lnTo>
                      <a:pt x="484" y="524"/>
                    </a:lnTo>
                    <a:close/>
                    <a:moveTo>
                      <a:pt x="574" y="524"/>
                    </a:moveTo>
                    <a:lnTo>
                      <a:pt x="586" y="524"/>
                    </a:lnTo>
                    <a:lnTo>
                      <a:pt x="586" y="537"/>
                    </a:lnTo>
                    <a:lnTo>
                      <a:pt x="574" y="537"/>
                    </a:lnTo>
                    <a:lnTo>
                      <a:pt x="574" y="524"/>
                    </a:lnTo>
                    <a:close/>
                    <a:moveTo>
                      <a:pt x="625" y="524"/>
                    </a:moveTo>
                    <a:lnTo>
                      <a:pt x="676" y="524"/>
                    </a:lnTo>
                    <a:lnTo>
                      <a:pt x="676" y="537"/>
                    </a:lnTo>
                    <a:lnTo>
                      <a:pt x="625" y="537"/>
                    </a:lnTo>
                    <a:lnTo>
                      <a:pt x="625" y="524"/>
                    </a:lnTo>
                    <a:close/>
                    <a:moveTo>
                      <a:pt x="714" y="524"/>
                    </a:moveTo>
                    <a:lnTo>
                      <a:pt x="727" y="524"/>
                    </a:lnTo>
                    <a:lnTo>
                      <a:pt x="727" y="537"/>
                    </a:lnTo>
                    <a:lnTo>
                      <a:pt x="714" y="537"/>
                    </a:lnTo>
                    <a:lnTo>
                      <a:pt x="714" y="524"/>
                    </a:lnTo>
                    <a:close/>
                    <a:moveTo>
                      <a:pt x="765" y="524"/>
                    </a:moveTo>
                    <a:lnTo>
                      <a:pt x="816" y="524"/>
                    </a:lnTo>
                    <a:lnTo>
                      <a:pt x="816" y="537"/>
                    </a:lnTo>
                    <a:lnTo>
                      <a:pt x="765" y="537"/>
                    </a:lnTo>
                    <a:lnTo>
                      <a:pt x="765" y="524"/>
                    </a:lnTo>
                    <a:close/>
                    <a:moveTo>
                      <a:pt x="854" y="524"/>
                    </a:moveTo>
                    <a:lnTo>
                      <a:pt x="867" y="524"/>
                    </a:lnTo>
                    <a:lnTo>
                      <a:pt x="867" y="537"/>
                    </a:lnTo>
                    <a:lnTo>
                      <a:pt x="854" y="537"/>
                    </a:lnTo>
                    <a:lnTo>
                      <a:pt x="854" y="524"/>
                    </a:lnTo>
                    <a:close/>
                    <a:moveTo>
                      <a:pt x="905" y="524"/>
                    </a:moveTo>
                    <a:lnTo>
                      <a:pt x="956" y="524"/>
                    </a:lnTo>
                    <a:lnTo>
                      <a:pt x="956" y="537"/>
                    </a:lnTo>
                    <a:lnTo>
                      <a:pt x="905" y="537"/>
                    </a:lnTo>
                    <a:lnTo>
                      <a:pt x="905" y="524"/>
                    </a:lnTo>
                    <a:close/>
                    <a:moveTo>
                      <a:pt x="964" y="506"/>
                    </a:moveTo>
                    <a:lnTo>
                      <a:pt x="964" y="493"/>
                    </a:lnTo>
                    <a:lnTo>
                      <a:pt x="976" y="493"/>
                    </a:lnTo>
                    <a:lnTo>
                      <a:pt x="976" y="506"/>
                    </a:lnTo>
                    <a:lnTo>
                      <a:pt x="964" y="506"/>
                    </a:lnTo>
                    <a:close/>
                    <a:moveTo>
                      <a:pt x="964" y="455"/>
                    </a:moveTo>
                    <a:lnTo>
                      <a:pt x="964" y="404"/>
                    </a:lnTo>
                    <a:lnTo>
                      <a:pt x="976" y="404"/>
                    </a:lnTo>
                    <a:lnTo>
                      <a:pt x="976" y="455"/>
                    </a:lnTo>
                    <a:lnTo>
                      <a:pt x="964" y="455"/>
                    </a:lnTo>
                    <a:close/>
                    <a:moveTo>
                      <a:pt x="964" y="365"/>
                    </a:moveTo>
                    <a:lnTo>
                      <a:pt x="964" y="353"/>
                    </a:lnTo>
                    <a:lnTo>
                      <a:pt x="976" y="353"/>
                    </a:lnTo>
                    <a:lnTo>
                      <a:pt x="976" y="365"/>
                    </a:lnTo>
                    <a:lnTo>
                      <a:pt x="964" y="365"/>
                    </a:lnTo>
                    <a:close/>
                    <a:moveTo>
                      <a:pt x="964" y="314"/>
                    </a:moveTo>
                    <a:lnTo>
                      <a:pt x="964" y="263"/>
                    </a:lnTo>
                    <a:lnTo>
                      <a:pt x="976" y="263"/>
                    </a:lnTo>
                    <a:lnTo>
                      <a:pt x="976" y="314"/>
                    </a:lnTo>
                    <a:lnTo>
                      <a:pt x="964" y="314"/>
                    </a:lnTo>
                    <a:close/>
                    <a:moveTo>
                      <a:pt x="964" y="225"/>
                    </a:moveTo>
                    <a:lnTo>
                      <a:pt x="964" y="212"/>
                    </a:lnTo>
                    <a:lnTo>
                      <a:pt x="976" y="212"/>
                    </a:lnTo>
                    <a:lnTo>
                      <a:pt x="976" y="225"/>
                    </a:lnTo>
                    <a:lnTo>
                      <a:pt x="964" y="225"/>
                    </a:lnTo>
                    <a:close/>
                    <a:moveTo>
                      <a:pt x="964" y="173"/>
                    </a:moveTo>
                    <a:lnTo>
                      <a:pt x="964" y="122"/>
                    </a:lnTo>
                    <a:lnTo>
                      <a:pt x="976" y="122"/>
                    </a:lnTo>
                    <a:lnTo>
                      <a:pt x="976" y="173"/>
                    </a:lnTo>
                    <a:lnTo>
                      <a:pt x="964" y="173"/>
                    </a:lnTo>
                    <a:close/>
                    <a:moveTo>
                      <a:pt x="964" y="84"/>
                    </a:moveTo>
                    <a:lnTo>
                      <a:pt x="964" y="71"/>
                    </a:lnTo>
                    <a:lnTo>
                      <a:pt x="976" y="71"/>
                    </a:lnTo>
                    <a:lnTo>
                      <a:pt x="976" y="84"/>
                    </a:lnTo>
                    <a:lnTo>
                      <a:pt x="964" y="84"/>
                    </a:lnTo>
                    <a:close/>
                    <a:moveTo>
                      <a:pt x="964" y="33"/>
                    </a:moveTo>
                    <a:lnTo>
                      <a:pt x="964" y="6"/>
                    </a:lnTo>
                    <a:lnTo>
                      <a:pt x="976" y="6"/>
                    </a:lnTo>
                    <a:lnTo>
                      <a:pt x="976" y="33"/>
                    </a:lnTo>
                    <a:lnTo>
                      <a:pt x="964" y="33"/>
                    </a:lnTo>
                    <a:close/>
                  </a:path>
                </a:pathLst>
              </a:custGeom>
              <a:solidFill>
                <a:srgbClr val="000000"/>
              </a:solidFill>
              <a:ln w="3175"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fr-CA"/>
              </a:p>
            </p:txBody>
          </p:sp>
        </p:grpSp>
        <p:sp>
          <p:nvSpPr>
            <p:cNvPr id="33" name="Rectangle 40"/>
            <p:cNvSpPr>
              <a:spLocks noChangeArrowheads="1"/>
            </p:cNvSpPr>
            <p:nvPr/>
          </p:nvSpPr>
          <p:spPr bwMode="auto">
            <a:xfrm>
              <a:off x="5508" y="1005"/>
              <a:ext cx="774"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rgbClr val="000000"/>
                  </a:solidFill>
                  <a:effectLst/>
                  <a:latin typeface="Calibri" panose="020F0502020204030204" pitchFamily="34" charset="0"/>
                </a:rPr>
                <a:t>Fil rouge</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4" name="Rectangle 41"/>
            <p:cNvSpPr>
              <a:spLocks noChangeArrowheads="1"/>
            </p:cNvSpPr>
            <p:nvPr/>
          </p:nvSpPr>
          <p:spPr bwMode="auto">
            <a:xfrm>
              <a:off x="2711" y="1143"/>
              <a:ext cx="14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rgbClr val="000000"/>
                  </a:solidFill>
                  <a:effectLst/>
                  <a:latin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grpSp>
          <p:nvGrpSpPr>
            <p:cNvPr id="35" name="Group 44"/>
            <p:cNvGrpSpPr>
              <a:grpSpLocks/>
            </p:cNvGrpSpPr>
            <p:nvPr/>
          </p:nvGrpSpPr>
          <p:grpSpPr bwMode="auto">
            <a:xfrm>
              <a:off x="1928" y="1968"/>
              <a:ext cx="4372" cy="688"/>
              <a:chOff x="1928" y="1968"/>
              <a:chExt cx="4372" cy="688"/>
            </a:xfrm>
          </p:grpSpPr>
          <p:sp>
            <p:nvSpPr>
              <p:cNvPr id="38" name="Rectangle 42"/>
              <p:cNvSpPr>
                <a:spLocks noChangeArrowheads="1"/>
              </p:cNvSpPr>
              <p:nvPr/>
            </p:nvSpPr>
            <p:spPr bwMode="auto">
              <a:xfrm>
                <a:off x="1928" y="1968"/>
                <a:ext cx="964"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39" name="Freeform 43"/>
              <p:cNvSpPr>
                <a:spLocks noEditPoints="1"/>
              </p:cNvSpPr>
              <p:nvPr/>
            </p:nvSpPr>
            <p:spPr bwMode="auto">
              <a:xfrm>
                <a:off x="5324" y="2119"/>
                <a:ext cx="976" cy="537"/>
              </a:xfrm>
              <a:custGeom>
                <a:avLst/>
                <a:gdLst>
                  <a:gd name="T0" fmla="*/ 970 w 976"/>
                  <a:gd name="T1" fmla="*/ 0 h 537"/>
                  <a:gd name="T2" fmla="*/ 868 w 976"/>
                  <a:gd name="T3" fmla="*/ 0 h 537"/>
                  <a:gd name="T4" fmla="*/ 779 w 976"/>
                  <a:gd name="T5" fmla="*/ 12 h 537"/>
                  <a:gd name="T6" fmla="*/ 740 w 976"/>
                  <a:gd name="T7" fmla="*/ 12 h 537"/>
                  <a:gd name="T8" fmla="*/ 740 w 976"/>
                  <a:gd name="T9" fmla="*/ 12 h 537"/>
                  <a:gd name="T10" fmla="*/ 689 w 976"/>
                  <a:gd name="T11" fmla="*/ 0 h 537"/>
                  <a:gd name="T12" fmla="*/ 587 w 976"/>
                  <a:gd name="T13" fmla="*/ 0 h 537"/>
                  <a:gd name="T14" fmla="*/ 498 w 976"/>
                  <a:gd name="T15" fmla="*/ 12 h 537"/>
                  <a:gd name="T16" fmla="*/ 459 w 976"/>
                  <a:gd name="T17" fmla="*/ 12 h 537"/>
                  <a:gd name="T18" fmla="*/ 459 w 976"/>
                  <a:gd name="T19" fmla="*/ 12 h 537"/>
                  <a:gd name="T20" fmla="*/ 408 w 976"/>
                  <a:gd name="T21" fmla="*/ 0 h 537"/>
                  <a:gd name="T22" fmla="*/ 306 w 976"/>
                  <a:gd name="T23" fmla="*/ 0 h 537"/>
                  <a:gd name="T24" fmla="*/ 217 w 976"/>
                  <a:gd name="T25" fmla="*/ 12 h 537"/>
                  <a:gd name="T26" fmla="*/ 179 w 976"/>
                  <a:gd name="T27" fmla="*/ 12 h 537"/>
                  <a:gd name="T28" fmla="*/ 179 w 976"/>
                  <a:gd name="T29" fmla="*/ 12 h 537"/>
                  <a:gd name="T30" fmla="*/ 128 w 976"/>
                  <a:gd name="T31" fmla="*/ 0 h 537"/>
                  <a:gd name="T32" fmla="*/ 25 w 976"/>
                  <a:gd name="T33" fmla="*/ 0 h 537"/>
                  <a:gd name="T34" fmla="*/ 12 w 976"/>
                  <a:gd name="T35" fmla="*/ 76 h 537"/>
                  <a:gd name="T36" fmla="*/ 12 w 976"/>
                  <a:gd name="T37" fmla="*/ 114 h 537"/>
                  <a:gd name="T38" fmla="*/ 12 w 976"/>
                  <a:gd name="T39" fmla="*/ 114 h 537"/>
                  <a:gd name="T40" fmla="*/ 0 w 976"/>
                  <a:gd name="T41" fmla="*/ 166 h 537"/>
                  <a:gd name="T42" fmla="*/ 0 w 976"/>
                  <a:gd name="T43" fmla="*/ 268 h 537"/>
                  <a:gd name="T44" fmla="*/ 12 w 976"/>
                  <a:gd name="T45" fmla="*/ 358 h 537"/>
                  <a:gd name="T46" fmla="*/ 12 w 976"/>
                  <a:gd name="T47" fmla="*/ 396 h 537"/>
                  <a:gd name="T48" fmla="*/ 12 w 976"/>
                  <a:gd name="T49" fmla="*/ 396 h 537"/>
                  <a:gd name="T50" fmla="*/ 0 w 976"/>
                  <a:gd name="T51" fmla="*/ 447 h 537"/>
                  <a:gd name="T52" fmla="*/ 25 w 976"/>
                  <a:gd name="T53" fmla="*/ 537 h 537"/>
                  <a:gd name="T54" fmla="*/ 114 w 976"/>
                  <a:gd name="T55" fmla="*/ 524 h 537"/>
                  <a:gd name="T56" fmla="*/ 152 w 976"/>
                  <a:gd name="T57" fmla="*/ 524 h 537"/>
                  <a:gd name="T58" fmla="*/ 152 w 976"/>
                  <a:gd name="T59" fmla="*/ 524 h 537"/>
                  <a:gd name="T60" fmla="*/ 203 w 976"/>
                  <a:gd name="T61" fmla="*/ 537 h 537"/>
                  <a:gd name="T62" fmla="*/ 306 w 976"/>
                  <a:gd name="T63" fmla="*/ 537 h 537"/>
                  <a:gd name="T64" fmla="*/ 395 w 976"/>
                  <a:gd name="T65" fmla="*/ 524 h 537"/>
                  <a:gd name="T66" fmla="*/ 433 w 976"/>
                  <a:gd name="T67" fmla="*/ 524 h 537"/>
                  <a:gd name="T68" fmla="*/ 433 w 976"/>
                  <a:gd name="T69" fmla="*/ 524 h 537"/>
                  <a:gd name="T70" fmla="*/ 484 w 976"/>
                  <a:gd name="T71" fmla="*/ 537 h 537"/>
                  <a:gd name="T72" fmla="*/ 586 w 976"/>
                  <a:gd name="T73" fmla="*/ 537 h 537"/>
                  <a:gd name="T74" fmla="*/ 676 w 976"/>
                  <a:gd name="T75" fmla="*/ 524 h 537"/>
                  <a:gd name="T76" fmla="*/ 714 w 976"/>
                  <a:gd name="T77" fmla="*/ 524 h 537"/>
                  <a:gd name="T78" fmla="*/ 714 w 976"/>
                  <a:gd name="T79" fmla="*/ 524 h 537"/>
                  <a:gd name="T80" fmla="*/ 765 w 976"/>
                  <a:gd name="T81" fmla="*/ 537 h 537"/>
                  <a:gd name="T82" fmla="*/ 867 w 976"/>
                  <a:gd name="T83" fmla="*/ 537 h 537"/>
                  <a:gd name="T84" fmla="*/ 956 w 976"/>
                  <a:gd name="T85" fmla="*/ 524 h 537"/>
                  <a:gd name="T86" fmla="*/ 964 w 976"/>
                  <a:gd name="T87" fmla="*/ 506 h 537"/>
                  <a:gd name="T88" fmla="*/ 964 w 976"/>
                  <a:gd name="T89" fmla="*/ 506 h 537"/>
                  <a:gd name="T90" fmla="*/ 976 w 976"/>
                  <a:gd name="T91" fmla="*/ 455 h 537"/>
                  <a:gd name="T92" fmla="*/ 976 w 976"/>
                  <a:gd name="T93" fmla="*/ 352 h 537"/>
                  <a:gd name="T94" fmla="*/ 964 w 976"/>
                  <a:gd name="T95" fmla="*/ 263 h 537"/>
                  <a:gd name="T96" fmla="*/ 964 w 976"/>
                  <a:gd name="T97" fmla="*/ 224 h 537"/>
                  <a:gd name="T98" fmla="*/ 964 w 976"/>
                  <a:gd name="T99" fmla="*/ 224 h 537"/>
                  <a:gd name="T100" fmla="*/ 976 w 976"/>
                  <a:gd name="T101" fmla="*/ 173 h 537"/>
                  <a:gd name="T102" fmla="*/ 976 w 976"/>
                  <a:gd name="T103" fmla="*/ 71 h 537"/>
                  <a:gd name="T104" fmla="*/ 964 w 976"/>
                  <a:gd name="T105" fmla="*/ 6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6" h="537">
                    <a:moveTo>
                      <a:pt x="970" y="12"/>
                    </a:moveTo>
                    <a:lnTo>
                      <a:pt x="919" y="12"/>
                    </a:lnTo>
                    <a:lnTo>
                      <a:pt x="919" y="0"/>
                    </a:lnTo>
                    <a:lnTo>
                      <a:pt x="970" y="0"/>
                    </a:lnTo>
                    <a:lnTo>
                      <a:pt x="970" y="12"/>
                    </a:lnTo>
                    <a:close/>
                    <a:moveTo>
                      <a:pt x="881" y="12"/>
                    </a:moveTo>
                    <a:lnTo>
                      <a:pt x="868" y="12"/>
                    </a:lnTo>
                    <a:lnTo>
                      <a:pt x="868" y="0"/>
                    </a:lnTo>
                    <a:lnTo>
                      <a:pt x="881" y="0"/>
                    </a:lnTo>
                    <a:lnTo>
                      <a:pt x="881" y="12"/>
                    </a:lnTo>
                    <a:close/>
                    <a:moveTo>
                      <a:pt x="830" y="12"/>
                    </a:moveTo>
                    <a:lnTo>
                      <a:pt x="779" y="12"/>
                    </a:lnTo>
                    <a:lnTo>
                      <a:pt x="779" y="0"/>
                    </a:lnTo>
                    <a:lnTo>
                      <a:pt x="830" y="0"/>
                    </a:lnTo>
                    <a:lnTo>
                      <a:pt x="830" y="12"/>
                    </a:lnTo>
                    <a:close/>
                    <a:moveTo>
                      <a:pt x="740" y="12"/>
                    </a:moveTo>
                    <a:lnTo>
                      <a:pt x="728" y="12"/>
                    </a:lnTo>
                    <a:lnTo>
                      <a:pt x="728" y="0"/>
                    </a:lnTo>
                    <a:lnTo>
                      <a:pt x="740" y="0"/>
                    </a:lnTo>
                    <a:lnTo>
                      <a:pt x="740" y="12"/>
                    </a:lnTo>
                    <a:close/>
                    <a:moveTo>
                      <a:pt x="689" y="12"/>
                    </a:moveTo>
                    <a:lnTo>
                      <a:pt x="638" y="12"/>
                    </a:lnTo>
                    <a:lnTo>
                      <a:pt x="638" y="0"/>
                    </a:lnTo>
                    <a:lnTo>
                      <a:pt x="689" y="0"/>
                    </a:lnTo>
                    <a:lnTo>
                      <a:pt x="689" y="12"/>
                    </a:lnTo>
                    <a:close/>
                    <a:moveTo>
                      <a:pt x="600" y="12"/>
                    </a:moveTo>
                    <a:lnTo>
                      <a:pt x="587" y="12"/>
                    </a:lnTo>
                    <a:lnTo>
                      <a:pt x="587" y="0"/>
                    </a:lnTo>
                    <a:lnTo>
                      <a:pt x="600" y="0"/>
                    </a:lnTo>
                    <a:lnTo>
                      <a:pt x="600" y="12"/>
                    </a:lnTo>
                    <a:close/>
                    <a:moveTo>
                      <a:pt x="549" y="12"/>
                    </a:moveTo>
                    <a:lnTo>
                      <a:pt x="498" y="12"/>
                    </a:lnTo>
                    <a:lnTo>
                      <a:pt x="498" y="0"/>
                    </a:lnTo>
                    <a:lnTo>
                      <a:pt x="549" y="0"/>
                    </a:lnTo>
                    <a:lnTo>
                      <a:pt x="549" y="12"/>
                    </a:lnTo>
                    <a:close/>
                    <a:moveTo>
                      <a:pt x="459" y="12"/>
                    </a:moveTo>
                    <a:lnTo>
                      <a:pt x="447" y="12"/>
                    </a:lnTo>
                    <a:lnTo>
                      <a:pt x="447" y="0"/>
                    </a:lnTo>
                    <a:lnTo>
                      <a:pt x="459" y="0"/>
                    </a:lnTo>
                    <a:lnTo>
                      <a:pt x="459" y="12"/>
                    </a:lnTo>
                    <a:close/>
                    <a:moveTo>
                      <a:pt x="408" y="12"/>
                    </a:moveTo>
                    <a:lnTo>
                      <a:pt x="357" y="12"/>
                    </a:lnTo>
                    <a:lnTo>
                      <a:pt x="357" y="0"/>
                    </a:lnTo>
                    <a:lnTo>
                      <a:pt x="408" y="0"/>
                    </a:lnTo>
                    <a:lnTo>
                      <a:pt x="408" y="12"/>
                    </a:lnTo>
                    <a:close/>
                    <a:moveTo>
                      <a:pt x="319" y="12"/>
                    </a:moveTo>
                    <a:lnTo>
                      <a:pt x="306" y="12"/>
                    </a:lnTo>
                    <a:lnTo>
                      <a:pt x="306" y="0"/>
                    </a:lnTo>
                    <a:lnTo>
                      <a:pt x="319" y="0"/>
                    </a:lnTo>
                    <a:lnTo>
                      <a:pt x="319" y="12"/>
                    </a:lnTo>
                    <a:close/>
                    <a:moveTo>
                      <a:pt x="268" y="12"/>
                    </a:moveTo>
                    <a:lnTo>
                      <a:pt x="217" y="12"/>
                    </a:lnTo>
                    <a:lnTo>
                      <a:pt x="217" y="0"/>
                    </a:lnTo>
                    <a:lnTo>
                      <a:pt x="268" y="0"/>
                    </a:lnTo>
                    <a:lnTo>
                      <a:pt x="268" y="12"/>
                    </a:lnTo>
                    <a:close/>
                    <a:moveTo>
                      <a:pt x="179" y="12"/>
                    </a:moveTo>
                    <a:lnTo>
                      <a:pt x="166" y="12"/>
                    </a:lnTo>
                    <a:lnTo>
                      <a:pt x="166" y="0"/>
                    </a:lnTo>
                    <a:lnTo>
                      <a:pt x="179" y="0"/>
                    </a:lnTo>
                    <a:lnTo>
                      <a:pt x="179" y="12"/>
                    </a:lnTo>
                    <a:close/>
                    <a:moveTo>
                      <a:pt x="128" y="12"/>
                    </a:moveTo>
                    <a:lnTo>
                      <a:pt x="77" y="12"/>
                    </a:lnTo>
                    <a:lnTo>
                      <a:pt x="77" y="0"/>
                    </a:lnTo>
                    <a:lnTo>
                      <a:pt x="128" y="0"/>
                    </a:lnTo>
                    <a:lnTo>
                      <a:pt x="128" y="12"/>
                    </a:lnTo>
                    <a:close/>
                    <a:moveTo>
                      <a:pt x="38" y="12"/>
                    </a:moveTo>
                    <a:lnTo>
                      <a:pt x="25" y="12"/>
                    </a:lnTo>
                    <a:lnTo>
                      <a:pt x="25" y="0"/>
                    </a:lnTo>
                    <a:lnTo>
                      <a:pt x="38" y="0"/>
                    </a:lnTo>
                    <a:lnTo>
                      <a:pt x="38" y="12"/>
                    </a:lnTo>
                    <a:close/>
                    <a:moveTo>
                      <a:pt x="12" y="25"/>
                    </a:moveTo>
                    <a:lnTo>
                      <a:pt x="12" y="76"/>
                    </a:lnTo>
                    <a:lnTo>
                      <a:pt x="0" y="76"/>
                    </a:lnTo>
                    <a:lnTo>
                      <a:pt x="0" y="25"/>
                    </a:lnTo>
                    <a:lnTo>
                      <a:pt x="12" y="25"/>
                    </a:lnTo>
                    <a:close/>
                    <a:moveTo>
                      <a:pt x="12" y="114"/>
                    </a:moveTo>
                    <a:lnTo>
                      <a:pt x="12" y="127"/>
                    </a:lnTo>
                    <a:lnTo>
                      <a:pt x="0" y="127"/>
                    </a:lnTo>
                    <a:lnTo>
                      <a:pt x="0" y="114"/>
                    </a:lnTo>
                    <a:lnTo>
                      <a:pt x="12" y="114"/>
                    </a:lnTo>
                    <a:close/>
                    <a:moveTo>
                      <a:pt x="12" y="166"/>
                    </a:moveTo>
                    <a:lnTo>
                      <a:pt x="12" y="217"/>
                    </a:lnTo>
                    <a:lnTo>
                      <a:pt x="0" y="217"/>
                    </a:lnTo>
                    <a:lnTo>
                      <a:pt x="0" y="166"/>
                    </a:lnTo>
                    <a:lnTo>
                      <a:pt x="12" y="166"/>
                    </a:lnTo>
                    <a:close/>
                    <a:moveTo>
                      <a:pt x="12" y="255"/>
                    </a:moveTo>
                    <a:lnTo>
                      <a:pt x="12" y="268"/>
                    </a:lnTo>
                    <a:lnTo>
                      <a:pt x="0" y="268"/>
                    </a:lnTo>
                    <a:lnTo>
                      <a:pt x="0" y="255"/>
                    </a:lnTo>
                    <a:lnTo>
                      <a:pt x="12" y="255"/>
                    </a:lnTo>
                    <a:close/>
                    <a:moveTo>
                      <a:pt x="12" y="306"/>
                    </a:moveTo>
                    <a:lnTo>
                      <a:pt x="12" y="358"/>
                    </a:lnTo>
                    <a:lnTo>
                      <a:pt x="0" y="358"/>
                    </a:lnTo>
                    <a:lnTo>
                      <a:pt x="0" y="306"/>
                    </a:lnTo>
                    <a:lnTo>
                      <a:pt x="12" y="306"/>
                    </a:lnTo>
                    <a:close/>
                    <a:moveTo>
                      <a:pt x="12" y="396"/>
                    </a:moveTo>
                    <a:lnTo>
                      <a:pt x="12" y="409"/>
                    </a:lnTo>
                    <a:lnTo>
                      <a:pt x="0" y="409"/>
                    </a:lnTo>
                    <a:lnTo>
                      <a:pt x="0" y="396"/>
                    </a:lnTo>
                    <a:lnTo>
                      <a:pt x="12" y="396"/>
                    </a:lnTo>
                    <a:close/>
                    <a:moveTo>
                      <a:pt x="12" y="447"/>
                    </a:moveTo>
                    <a:lnTo>
                      <a:pt x="12" y="498"/>
                    </a:lnTo>
                    <a:lnTo>
                      <a:pt x="0" y="498"/>
                    </a:lnTo>
                    <a:lnTo>
                      <a:pt x="0" y="447"/>
                    </a:lnTo>
                    <a:lnTo>
                      <a:pt x="12" y="447"/>
                    </a:lnTo>
                    <a:close/>
                    <a:moveTo>
                      <a:pt x="12" y="524"/>
                    </a:moveTo>
                    <a:lnTo>
                      <a:pt x="25" y="524"/>
                    </a:lnTo>
                    <a:lnTo>
                      <a:pt x="25" y="537"/>
                    </a:lnTo>
                    <a:lnTo>
                      <a:pt x="12" y="537"/>
                    </a:lnTo>
                    <a:lnTo>
                      <a:pt x="12" y="524"/>
                    </a:lnTo>
                    <a:close/>
                    <a:moveTo>
                      <a:pt x="63" y="524"/>
                    </a:moveTo>
                    <a:lnTo>
                      <a:pt x="114" y="524"/>
                    </a:lnTo>
                    <a:lnTo>
                      <a:pt x="114" y="537"/>
                    </a:lnTo>
                    <a:lnTo>
                      <a:pt x="63" y="537"/>
                    </a:lnTo>
                    <a:lnTo>
                      <a:pt x="63" y="524"/>
                    </a:lnTo>
                    <a:close/>
                    <a:moveTo>
                      <a:pt x="152" y="524"/>
                    </a:moveTo>
                    <a:lnTo>
                      <a:pt x="165" y="524"/>
                    </a:lnTo>
                    <a:lnTo>
                      <a:pt x="165" y="537"/>
                    </a:lnTo>
                    <a:lnTo>
                      <a:pt x="152" y="537"/>
                    </a:lnTo>
                    <a:lnTo>
                      <a:pt x="152" y="524"/>
                    </a:lnTo>
                    <a:close/>
                    <a:moveTo>
                      <a:pt x="203" y="524"/>
                    </a:moveTo>
                    <a:lnTo>
                      <a:pt x="254" y="524"/>
                    </a:lnTo>
                    <a:lnTo>
                      <a:pt x="254" y="537"/>
                    </a:lnTo>
                    <a:lnTo>
                      <a:pt x="203" y="537"/>
                    </a:lnTo>
                    <a:lnTo>
                      <a:pt x="203" y="524"/>
                    </a:lnTo>
                    <a:close/>
                    <a:moveTo>
                      <a:pt x="293" y="524"/>
                    </a:moveTo>
                    <a:lnTo>
                      <a:pt x="306" y="524"/>
                    </a:lnTo>
                    <a:lnTo>
                      <a:pt x="306" y="537"/>
                    </a:lnTo>
                    <a:lnTo>
                      <a:pt x="293" y="537"/>
                    </a:lnTo>
                    <a:lnTo>
                      <a:pt x="293" y="524"/>
                    </a:lnTo>
                    <a:close/>
                    <a:moveTo>
                      <a:pt x="344" y="524"/>
                    </a:moveTo>
                    <a:lnTo>
                      <a:pt x="395" y="524"/>
                    </a:lnTo>
                    <a:lnTo>
                      <a:pt x="395" y="537"/>
                    </a:lnTo>
                    <a:lnTo>
                      <a:pt x="344" y="537"/>
                    </a:lnTo>
                    <a:lnTo>
                      <a:pt x="344" y="524"/>
                    </a:lnTo>
                    <a:close/>
                    <a:moveTo>
                      <a:pt x="433" y="524"/>
                    </a:moveTo>
                    <a:lnTo>
                      <a:pt x="446" y="524"/>
                    </a:lnTo>
                    <a:lnTo>
                      <a:pt x="446" y="537"/>
                    </a:lnTo>
                    <a:lnTo>
                      <a:pt x="433" y="537"/>
                    </a:lnTo>
                    <a:lnTo>
                      <a:pt x="433" y="524"/>
                    </a:lnTo>
                    <a:close/>
                    <a:moveTo>
                      <a:pt x="484" y="524"/>
                    </a:moveTo>
                    <a:lnTo>
                      <a:pt x="535" y="524"/>
                    </a:lnTo>
                    <a:lnTo>
                      <a:pt x="535" y="537"/>
                    </a:lnTo>
                    <a:lnTo>
                      <a:pt x="484" y="537"/>
                    </a:lnTo>
                    <a:lnTo>
                      <a:pt x="484" y="524"/>
                    </a:lnTo>
                    <a:close/>
                    <a:moveTo>
                      <a:pt x="574" y="524"/>
                    </a:moveTo>
                    <a:lnTo>
                      <a:pt x="586" y="524"/>
                    </a:lnTo>
                    <a:lnTo>
                      <a:pt x="586" y="537"/>
                    </a:lnTo>
                    <a:lnTo>
                      <a:pt x="574" y="537"/>
                    </a:lnTo>
                    <a:lnTo>
                      <a:pt x="574" y="524"/>
                    </a:lnTo>
                    <a:close/>
                    <a:moveTo>
                      <a:pt x="625" y="524"/>
                    </a:moveTo>
                    <a:lnTo>
                      <a:pt x="676" y="524"/>
                    </a:lnTo>
                    <a:lnTo>
                      <a:pt x="676" y="537"/>
                    </a:lnTo>
                    <a:lnTo>
                      <a:pt x="625" y="537"/>
                    </a:lnTo>
                    <a:lnTo>
                      <a:pt x="625" y="524"/>
                    </a:lnTo>
                    <a:close/>
                    <a:moveTo>
                      <a:pt x="714" y="524"/>
                    </a:moveTo>
                    <a:lnTo>
                      <a:pt x="727" y="524"/>
                    </a:lnTo>
                    <a:lnTo>
                      <a:pt x="727" y="537"/>
                    </a:lnTo>
                    <a:lnTo>
                      <a:pt x="714" y="537"/>
                    </a:lnTo>
                    <a:lnTo>
                      <a:pt x="714" y="524"/>
                    </a:lnTo>
                    <a:close/>
                    <a:moveTo>
                      <a:pt x="765" y="524"/>
                    </a:moveTo>
                    <a:lnTo>
                      <a:pt x="816" y="524"/>
                    </a:lnTo>
                    <a:lnTo>
                      <a:pt x="816" y="537"/>
                    </a:lnTo>
                    <a:lnTo>
                      <a:pt x="765" y="537"/>
                    </a:lnTo>
                    <a:lnTo>
                      <a:pt x="765" y="524"/>
                    </a:lnTo>
                    <a:close/>
                    <a:moveTo>
                      <a:pt x="854" y="524"/>
                    </a:moveTo>
                    <a:lnTo>
                      <a:pt x="867" y="524"/>
                    </a:lnTo>
                    <a:lnTo>
                      <a:pt x="867" y="537"/>
                    </a:lnTo>
                    <a:lnTo>
                      <a:pt x="854" y="537"/>
                    </a:lnTo>
                    <a:lnTo>
                      <a:pt x="854" y="524"/>
                    </a:lnTo>
                    <a:close/>
                    <a:moveTo>
                      <a:pt x="905" y="524"/>
                    </a:moveTo>
                    <a:lnTo>
                      <a:pt x="956" y="524"/>
                    </a:lnTo>
                    <a:lnTo>
                      <a:pt x="956" y="537"/>
                    </a:lnTo>
                    <a:lnTo>
                      <a:pt x="905" y="537"/>
                    </a:lnTo>
                    <a:lnTo>
                      <a:pt x="905" y="524"/>
                    </a:lnTo>
                    <a:close/>
                    <a:moveTo>
                      <a:pt x="964" y="506"/>
                    </a:moveTo>
                    <a:lnTo>
                      <a:pt x="964" y="493"/>
                    </a:lnTo>
                    <a:lnTo>
                      <a:pt x="976" y="493"/>
                    </a:lnTo>
                    <a:lnTo>
                      <a:pt x="976" y="506"/>
                    </a:lnTo>
                    <a:lnTo>
                      <a:pt x="964" y="506"/>
                    </a:lnTo>
                    <a:close/>
                    <a:moveTo>
                      <a:pt x="964" y="455"/>
                    </a:moveTo>
                    <a:lnTo>
                      <a:pt x="964" y="404"/>
                    </a:lnTo>
                    <a:lnTo>
                      <a:pt x="976" y="404"/>
                    </a:lnTo>
                    <a:lnTo>
                      <a:pt x="976" y="455"/>
                    </a:lnTo>
                    <a:lnTo>
                      <a:pt x="964" y="455"/>
                    </a:lnTo>
                    <a:close/>
                    <a:moveTo>
                      <a:pt x="964" y="365"/>
                    </a:moveTo>
                    <a:lnTo>
                      <a:pt x="964" y="352"/>
                    </a:lnTo>
                    <a:lnTo>
                      <a:pt x="976" y="352"/>
                    </a:lnTo>
                    <a:lnTo>
                      <a:pt x="976" y="365"/>
                    </a:lnTo>
                    <a:lnTo>
                      <a:pt x="964" y="365"/>
                    </a:lnTo>
                    <a:close/>
                    <a:moveTo>
                      <a:pt x="964" y="314"/>
                    </a:moveTo>
                    <a:lnTo>
                      <a:pt x="964" y="263"/>
                    </a:lnTo>
                    <a:lnTo>
                      <a:pt x="976" y="263"/>
                    </a:lnTo>
                    <a:lnTo>
                      <a:pt x="976" y="314"/>
                    </a:lnTo>
                    <a:lnTo>
                      <a:pt x="964" y="314"/>
                    </a:lnTo>
                    <a:close/>
                    <a:moveTo>
                      <a:pt x="964" y="224"/>
                    </a:moveTo>
                    <a:lnTo>
                      <a:pt x="964" y="212"/>
                    </a:lnTo>
                    <a:lnTo>
                      <a:pt x="976" y="212"/>
                    </a:lnTo>
                    <a:lnTo>
                      <a:pt x="976" y="224"/>
                    </a:lnTo>
                    <a:lnTo>
                      <a:pt x="964" y="224"/>
                    </a:lnTo>
                    <a:close/>
                    <a:moveTo>
                      <a:pt x="964" y="173"/>
                    </a:moveTo>
                    <a:lnTo>
                      <a:pt x="964" y="122"/>
                    </a:lnTo>
                    <a:lnTo>
                      <a:pt x="976" y="122"/>
                    </a:lnTo>
                    <a:lnTo>
                      <a:pt x="976" y="173"/>
                    </a:lnTo>
                    <a:lnTo>
                      <a:pt x="964" y="173"/>
                    </a:lnTo>
                    <a:close/>
                    <a:moveTo>
                      <a:pt x="964" y="84"/>
                    </a:moveTo>
                    <a:lnTo>
                      <a:pt x="964" y="71"/>
                    </a:lnTo>
                    <a:lnTo>
                      <a:pt x="976" y="71"/>
                    </a:lnTo>
                    <a:lnTo>
                      <a:pt x="976" y="84"/>
                    </a:lnTo>
                    <a:lnTo>
                      <a:pt x="964" y="84"/>
                    </a:lnTo>
                    <a:close/>
                    <a:moveTo>
                      <a:pt x="964" y="32"/>
                    </a:moveTo>
                    <a:lnTo>
                      <a:pt x="964" y="6"/>
                    </a:lnTo>
                    <a:lnTo>
                      <a:pt x="976" y="6"/>
                    </a:lnTo>
                    <a:lnTo>
                      <a:pt x="976" y="32"/>
                    </a:lnTo>
                    <a:lnTo>
                      <a:pt x="964" y="32"/>
                    </a:lnTo>
                    <a:close/>
                  </a:path>
                </a:pathLst>
              </a:custGeom>
              <a:solidFill>
                <a:srgbClr val="000000"/>
              </a:solidFill>
              <a:ln w="3175"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fr-CA"/>
              </a:p>
            </p:txBody>
          </p:sp>
        </p:grpSp>
        <p:sp>
          <p:nvSpPr>
            <p:cNvPr id="36" name="Rectangle 45"/>
            <p:cNvSpPr>
              <a:spLocks noChangeArrowheads="1"/>
            </p:cNvSpPr>
            <p:nvPr/>
          </p:nvSpPr>
          <p:spPr bwMode="auto">
            <a:xfrm>
              <a:off x="5489" y="2209"/>
              <a:ext cx="631"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rgbClr val="000000"/>
                  </a:solidFill>
                  <a:effectLst/>
                  <a:latin typeface="Calibri" panose="020F0502020204030204" pitchFamily="34" charset="0"/>
                </a:rPr>
                <a:t>Fil noir</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7" name="Rectangle 46"/>
            <p:cNvSpPr>
              <a:spLocks noChangeArrowheads="1"/>
            </p:cNvSpPr>
            <p:nvPr/>
          </p:nvSpPr>
          <p:spPr bwMode="auto">
            <a:xfrm>
              <a:off x="2572" y="2040"/>
              <a:ext cx="14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rgbClr val="000000"/>
                  </a:solidFill>
                  <a:effectLst/>
                  <a:latin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grpSp>
      <p:sp>
        <p:nvSpPr>
          <p:cNvPr id="50" name="Bouton d'action : Son 49">
            <a:hlinkClick r:id="" action="ppaction://noaction" highlightClick="1">
              <a:snd r:embed="rId2" name="applause.wav"/>
            </a:hlinkClick>
          </p:cNvPr>
          <p:cNvSpPr/>
          <p:nvPr/>
        </p:nvSpPr>
        <p:spPr>
          <a:xfrm>
            <a:off x="7834313" y="2360614"/>
            <a:ext cx="801687" cy="762000"/>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41274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Courant </a:t>
            </a: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22939" y="1600201"/>
            <a:ext cx="6746122" cy="4525963"/>
          </a:xfrm>
        </p:spPr>
      </p:pic>
    </p:spTree>
    <p:extLst>
      <p:ext uri="{BB962C8B-B14F-4D97-AF65-F5344CB8AC3E}">
        <p14:creationId xmlns:p14="http://schemas.microsoft.com/office/powerpoint/2010/main" val="1693804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Circuit du moteur</a:t>
            </a:r>
          </a:p>
        </p:txBody>
      </p:sp>
      <p:sp>
        <p:nvSpPr>
          <p:cNvPr id="5" name="ZoneTexte 4"/>
          <p:cNvSpPr txBox="1"/>
          <p:nvPr/>
        </p:nvSpPr>
        <p:spPr>
          <a:xfrm>
            <a:off x="5355772" y="2416628"/>
            <a:ext cx="718466" cy="584775"/>
          </a:xfrm>
          <a:prstGeom prst="rect">
            <a:avLst/>
          </a:prstGeom>
          <a:noFill/>
        </p:spPr>
        <p:txBody>
          <a:bodyPr wrap="none" rtlCol="0">
            <a:spAutoFit/>
          </a:bodyPr>
          <a:lstStyle/>
          <a:p>
            <a:r>
              <a:rPr lang="fr-CA" sz="3200" dirty="0"/>
              <a:t>3 V</a:t>
            </a:r>
          </a:p>
        </p:txBody>
      </p:sp>
      <p:grpSp>
        <p:nvGrpSpPr>
          <p:cNvPr id="6" name="Group 4"/>
          <p:cNvGrpSpPr>
            <a:grpSpLocks noChangeAspect="1"/>
          </p:cNvGrpSpPr>
          <p:nvPr/>
        </p:nvGrpSpPr>
        <p:grpSpPr bwMode="auto">
          <a:xfrm>
            <a:off x="296863" y="1436111"/>
            <a:ext cx="11991975" cy="3019425"/>
            <a:chOff x="187" y="957"/>
            <a:chExt cx="7554" cy="1902"/>
          </a:xfrm>
        </p:grpSpPr>
        <p:sp>
          <p:nvSpPr>
            <p:cNvPr id="7" name="AutoShape 3"/>
            <p:cNvSpPr>
              <a:spLocks noChangeAspect="1" noChangeArrowheads="1" noTextEdit="1"/>
            </p:cNvSpPr>
            <p:nvPr/>
          </p:nvSpPr>
          <p:spPr bwMode="auto">
            <a:xfrm>
              <a:off x="187" y="957"/>
              <a:ext cx="7368" cy="1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8" name="Rectangle 5"/>
            <p:cNvSpPr>
              <a:spLocks noChangeArrowheads="1"/>
            </p:cNvSpPr>
            <p:nvPr/>
          </p:nvSpPr>
          <p:spPr bwMode="auto">
            <a:xfrm>
              <a:off x="7539" y="2382"/>
              <a:ext cx="202"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400" b="0" i="0" u="none" strike="noStrike" cap="none" normalizeH="0" baseline="0">
                  <a:ln>
                    <a:noFill/>
                  </a:ln>
                  <a:solidFill>
                    <a:srgbClr val="000000"/>
                  </a:solidFill>
                  <a:effectLst/>
                  <a:latin typeface="Calibri" panose="020F0502020204030204" pitchFamily="34" charset="0"/>
                </a:rPr>
                <a: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9" name="Line 6"/>
            <p:cNvSpPr>
              <a:spLocks noChangeShapeType="1"/>
            </p:cNvSpPr>
            <p:nvPr/>
          </p:nvSpPr>
          <p:spPr bwMode="auto">
            <a:xfrm>
              <a:off x="2892" y="1604"/>
              <a:ext cx="332" cy="0"/>
            </a:xfrm>
            <a:prstGeom prst="line">
              <a:avLst/>
            </a:prstGeom>
            <a:noFill/>
            <a:ln w="206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0" name="Line 7"/>
            <p:cNvSpPr>
              <a:spLocks noChangeShapeType="1"/>
            </p:cNvSpPr>
            <p:nvPr/>
          </p:nvSpPr>
          <p:spPr bwMode="auto">
            <a:xfrm>
              <a:off x="3005" y="1698"/>
              <a:ext cx="113" cy="0"/>
            </a:xfrm>
            <a:prstGeom prst="line">
              <a:avLst/>
            </a:prstGeom>
            <a:noFill/>
            <a:ln w="206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1" name="Line 8"/>
            <p:cNvSpPr>
              <a:spLocks noChangeShapeType="1"/>
            </p:cNvSpPr>
            <p:nvPr/>
          </p:nvSpPr>
          <p:spPr bwMode="auto">
            <a:xfrm flipV="1">
              <a:off x="3061" y="1163"/>
              <a:ext cx="2" cy="441"/>
            </a:xfrm>
            <a:prstGeom prst="line">
              <a:avLst/>
            </a:prstGeom>
            <a:noFill/>
            <a:ln w="206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2" name="Line 9"/>
            <p:cNvSpPr>
              <a:spLocks noChangeShapeType="1"/>
            </p:cNvSpPr>
            <p:nvPr/>
          </p:nvSpPr>
          <p:spPr bwMode="auto">
            <a:xfrm>
              <a:off x="3061" y="1163"/>
              <a:ext cx="448" cy="2"/>
            </a:xfrm>
            <a:prstGeom prst="line">
              <a:avLst/>
            </a:prstGeom>
            <a:noFill/>
            <a:ln w="206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3" name="Line 10"/>
            <p:cNvSpPr>
              <a:spLocks noChangeShapeType="1"/>
            </p:cNvSpPr>
            <p:nvPr/>
          </p:nvSpPr>
          <p:spPr bwMode="auto">
            <a:xfrm>
              <a:off x="3224" y="1165"/>
              <a:ext cx="1177" cy="1"/>
            </a:xfrm>
            <a:prstGeom prst="line">
              <a:avLst/>
            </a:prstGeom>
            <a:noFill/>
            <a:ln w="206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4" name="Line 11"/>
            <p:cNvSpPr>
              <a:spLocks noChangeShapeType="1"/>
            </p:cNvSpPr>
            <p:nvPr/>
          </p:nvSpPr>
          <p:spPr bwMode="auto">
            <a:xfrm>
              <a:off x="5277" y="1165"/>
              <a:ext cx="1" cy="440"/>
            </a:xfrm>
            <a:prstGeom prst="line">
              <a:avLst/>
            </a:prstGeom>
            <a:noFill/>
            <a:ln w="206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5" name="Line 12"/>
            <p:cNvSpPr>
              <a:spLocks noChangeShapeType="1"/>
            </p:cNvSpPr>
            <p:nvPr/>
          </p:nvSpPr>
          <p:spPr bwMode="auto">
            <a:xfrm>
              <a:off x="5277" y="1968"/>
              <a:ext cx="1" cy="481"/>
            </a:xfrm>
            <a:prstGeom prst="line">
              <a:avLst/>
            </a:prstGeom>
            <a:noFill/>
            <a:ln w="206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6" name="Line 13"/>
            <p:cNvSpPr>
              <a:spLocks noChangeShapeType="1"/>
            </p:cNvSpPr>
            <p:nvPr/>
          </p:nvSpPr>
          <p:spPr bwMode="auto">
            <a:xfrm flipH="1">
              <a:off x="3062" y="2449"/>
              <a:ext cx="2216" cy="1"/>
            </a:xfrm>
            <a:prstGeom prst="line">
              <a:avLst/>
            </a:prstGeom>
            <a:noFill/>
            <a:ln w="206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7" name="Line 14"/>
            <p:cNvSpPr>
              <a:spLocks noChangeShapeType="1"/>
            </p:cNvSpPr>
            <p:nvPr/>
          </p:nvSpPr>
          <p:spPr bwMode="auto">
            <a:xfrm flipH="1">
              <a:off x="3061" y="1840"/>
              <a:ext cx="0" cy="609"/>
            </a:xfrm>
            <a:prstGeom prst="line">
              <a:avLst/>
            </a:prstGeom>
            <a:noFill/>
            <a:ln w="206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18" name="Rectangle 15"/>
            <p:cNvSpPr>
              <a:spLocks noChangeArrowheads="1"/>
            </p:cNvSpPr>
            <p:nvPr/>
          </p:nvSpPr>
          <p:spPr bwMode="auto">
            <a:xfrm>
              <a:off x="3177" y="1442"/>
              <a:ext cx="14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700" b="0" i="0" u="none" strike="noStrike" cap="none" normalizeH="0" baseline="0">
                  <a:ln>
                    <a:noFill/>
                  </a:ln>
                  <a:solidFill>
                    <a:srgbClr val="000000"/>
                  </a:solidFill>
                  <a:effectLst/>
                  <a:latin typeface="Calibri" panose="020F0502020204030204" pitchFamily="34" charset="0"/>
                </a:rPr>
                <a:t>+</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9" name="Rectangle 16"/>
            <p:cNvSpPr>
              <a:spLocks noChangeArrowheads="1"/>
            </p:cNvSpPr>
            <p:nvPr/>
          </p:nvSpPr>
          <p:spPr bwMode="auto">
            <a:xfrm>
              <a:off x="3244" y="1315"/>
              <a:ext cx="202"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400" b="0" i="0" u="none" strike="noStrike" cap="none" normalizeH="0" baseline="0">
                  <a:ln>
                    <a:noFill/>
                  </a:ln>
                  <a:solidFill>
                    <a:srgbClr val="000000"/>
                  </a:solidFill>
                  <a:effectLst/>
                  <a:latin typeface="Calibri" panose="020F0502020204030204" pitchFamily="34" charset="0"/>
                </a:rPr>
                <a: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0" name="Rectangle 17"/>
            <p:cNvSpPr>
              <a:spLocks noChangeArrowheads="1"/>
            </p:cNvSpPr>
            <p:nvPr/>
          </p:nvSpPr>
          <p:spPr bwMode="auto">
            <a:xfrm>
              <a:off x="3193" y="1797"/>
              <a:ext cx="11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700" b="0" i="0" u="none" strike="noStrike" cap="none" normalizeH="0" baseline="0" dirty="0">
                  <a:ln>
                    <a:noFill/>
                  </a:ln>
                  <a:solidFill>
                    <a:srgbClr val="000000"/>
                  </a:solidFill>
                  <a:effectLst/>
                  <a:latin typeface="Calibri" panose="020F0502020204030204" pitchFamily="34" charset="0"/>
                </a:rPr>
                <a:t>-</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1" name="Rectangle 18"/>
            <p:cNvSpPr>
              <a:spLocks noChangeArrowheads="1"/>
            </p:cNvSpPr>
            <p:nvPr/>
          </p:nvSpPr>
          <p:spPr bwMode="auto">
            <a:xfrm>
              <a:off x="3220" y="1762"/>
              <a:ext cx="202"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400" b="0" i="0" u="none" strike="noStrike" cap="none" normalizeH="0" baseline="0" dirty="0">
                  <a:ln>
                    <a:noFill/>
                  </a:ln>
                  <a:solidFill>
                    <a:srgbClr val="000000"/>
                  </a:solidFill>
                  <a:effectLst/>
                  <a:latin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4" name="Line 21"/>
            <p:cNvSpPr>
              <a:spLocks noChangeShapeType="1"/>
            </p:cNvSpPr>
            <p:nvPr/>
          </p:nvSpPr>
          <p:spPr bwMode="auto">
            <a:xfrm flipV="1">
              <a:off x="4401" y="969"/>
              <a:ext cx="199" cy="191"/>
            </a:xfrm>
            <a:prstGeom prst="line">
              <a:avLst/>
            </a:prstGeom>
            <a:noFill/>
            <a:ln w="206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25" name="Line 22"/>
            <p:cNvSpPr>
              <a:spLocks noChangeShapeType="1"/>
            </p:cNvSpPr>
            <p:nvPr/>
          </p:nvSpPr>
          <p:spPr bwMode="auto">
            <a:xfrm>
              <a:off x="4755" y="1158"/>
              <a:ext cx="523" cy="2"/>
            </a:xfrm>
            <a:prstGeom prst="line">
              <a:avLst/>
            </a:prstGeom>
            <a:noFill/>
            <a:ln w="206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grpSp>
          <p:nvGrpSpPr>
            <p:cNvPr id="26" name="Group 25"/>
            <p:cNvGrpSpPr>
              <a:grpSpLocks/>
            </p:cNvGrpSpPr>
            <p:nvPr/>
          </p:nvGrpSpPr>
          <p:grpSpPr bwMode="auto">
            <a:xfrm>
              <a:off x="5578" y="1475"/>
              <a:ext cx="1739" cy="538"/>
              <a:chOff x="5578" y="1475"/>
              <a:chExt cx="1739" cy="538"/>
            </a:xfrm>
          </p:grpSpPr>
          <p:sp>
            <p:nvSpPr>
              <p:cNvPr id="48" name="Rectangle 23"/>
              <p:cNvSpPr>
                <a:spLocks noChangeArrowheads="1"/>
              </p:cNvSpPr>
              <p:nvPr/>
            </p:nvSpPr>
            <p:spPr bwMode="auto">
              <a:xfrm>
                <a:off x="5585" y="1482"/>
                <a:ext cx="1725" cy="52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49" name="Freeform 24"/>
              <p:cNvSpPr>
                <a:spLocks noEditPoints="1"/>
              </p:cNvSpPr>
              <p:nvPr/>
            </p:nvSpPr>
            <p:spPr bwMode="auto">
              <a:xfrm>
                <a:off x="5578" y="1475"/>
                <a:ext cx="1739" cy="538"/>
              </a:xfrm>
              <a:custGeom>
                <a:avLst/>
                <a:gdLst>
                  <a:gd name="T0" fmla="*/ 1643 w 1739"/>
                  <a:gd name="T1" fmla="*/ 13 h 538"/>
                  <a:gd name="T2" fmla="*/ 1541 w 1739"/>
                  <a:gd name="T3" fmla="*/ 13 h 538"/>
                  <a:gd name="T4" fmla="*/ 1490 w 1739"/>
                  <a:gd name="T5" fmla="*/ 0 h 538"/>
                  <a:gd name="T6" fmla="*/ 1451 w 1739"/>
                  <a:gd name="T7" fmla="*/ 0 h 538"/>
                  <a:gd name="T8" fmla="*/ 1362 w 1739"/>
                  <a:gd name="T9" fmla="*/ 13 h 538"/>
                  <a:gd name="T10" fmla="*/ 1222 w 1739"/>
                  <a:gd name="T11" fmla="*/ 13 h 538"/>
                  <a:gd name="T12" fmla="*/ 1120 w 1739"/>
                  <a:gd name="T13" fmla="*/ 13 h 538"/>
                  <a:gd name="T14" fmla="*/ 1069 w 1739"/>
                  <a:gd name="T15" fmla="*/ 0 h 538"/>
                  <a:gd name="T16" fmla="*/ 1030 w 1739"/>
                  <a:gd name="T17" fmla="*/ 0 h 538"/>
                  <a:gd name="T18" fmla="*/ 941 w 1739"/>
                  <a:gd name="T19" fmla="*/ 13 h 538"/>
                  <a:gd name="T20" fmla="*/ 800 w 1739"/>
                  <a:gd name="T21" fmla="*/ 13 h 538"/>
                  <a:gd name="T22" fmla="*/ 698 w 1739"/>
                  <a:gd name="T23" fmla="*/ 13 h 538"/>
                  <a:gd name="T24" fmla="*/ 647 w 1739"/>
                  <a:gd name="T25" fmla="*/ 0 h 538"/>
                  <a:gd name="T26" fmla="*/ 609 w 1739"/>
                  <a:gd name="T27" fmla="*/ 0 h 538"/>
                  <a:gd name="T28" fmla="*/ 520 w 1739"/>
                  <a:gd name="T29" fmla="*/ 13 h 538"/>
                  <a:gd name="T30" fmla="*/ 379 w 1739"/>
                  <a:gd name="T31" fmla="*/ 13 h 538"/>
                  <a:gd name="T32" fmla="*/ 277 w 1739"/>
                  <a:gd name="T33" fmla="*/ 13 h 538"/>
                  <a:gd name="T34" fmla="*/ 226 w 1739"/>
                  <a:gd name="T35" fmla="*/ 0 h 538"/>
                  <a:gd name="T36" fmla="*/ 188 w 1739"/>
                  <a:gd name="T37" fmla="*/ 0 h 538"/>
                  <a:gd name="T38" fmla="*/ 98 w 1739"/>
                  <a:gd name="T39" fmla="*/ 13 h 538"/>
                  <a:gd name="T40" fmla="*/ 0 w 1739"/>
                  <a:gd name="T41" fmla="*/ 0 h 538"/>
                  <a:gd name="T42" fmla="*/ 0 w 1739"/>
                  <a:gd name="T43" fmla="*/ 55 h 538"/>
                  <a:gd name="T44" fmla="*/ 13 w 1739"/>
                  <a:gd name="T45" fmla="*/ 107 h 538"/>
                  <a:gd name="T46" fmla="*/ 13 w 1739"/>
                  <a:gd name="T47" fmla="*/ 247 h 538"/>
                  <a:gd name="T48" fmla="*/ 13 w 1739"/>
                  <a:gd name="T49" fmla="*/ 350 h 538"/>
                  <a:gd name="T50" fmla="*/ 0 w 1739"/>
                  <a:gd name="T51" fmla="*/ 439 h 538"/>
                  <a:gd name="T52" fmla="*/ 0 w 1739"/>
                  <a:gd name="T53" fmla="*/ 478 h 538"/>
                  <a:gd name="T54" fmla="*/ 55 w 1739"/>
                  <a:gd name="T55" fmla="*/ 538 h 538"/>
                  <a:gd name="T56" fmla="*/ 106 w 1739"/>
                  <a:gd name="T57" fmla="*/ 538 h 538"/>
                  <a:gd name="T58" fmla="*/ 144 w 1739"/>
                  <a:gd name="T59" fmla="*/ 538 h 538"/>
                  <a:gd name="T60" fmla="*/ 234 w 1739"/>
                  <a:gd name="T61" fmla="*/ 525 h 538"/>
                  <a:gd name="T62" fmla="*/ 374 w 1739"/>
                  <a:gd name="T63" fmla="*/ 525 h 538"/>
                  <a:gd name="T64" fmla="*/ 476 w 1739"/>
                  <a:gd name="T65" fmla="*/ 525 h 538"/>
                  <a:gd name="T66" fmla="*/ 527 w 1739"/>
                  <a:gd name="T67" fmla="*/ 538 h 538"/>
                  <a:gd name="T68" fmla="*/ 566 w 1739"/>
                  <a:gd name="T69" fmla="*/ 538 h 538"/>
                  <a:gd name="T70" fmla="*/ 655 w 1739"/>
                  <a:gd name="T71" fmla="*/ 525 h 538"/>
                  <a:gd name="T72" fmla="*/ 795 w 1739"/>
                  <a:gd name="T73" fmla="*/ 525 h 538"/>
                  <a:gd name="T74" fmla="*/ 897 w 1739"/>
                  <a:gd name="T75" fmla="*/ 525 h 538"/>
                  <a:gd name="T76" fmla="*/ 949 w 1739"/>
                  <a:gd name="T77" fmla="*/ 538 h 538"/>
                  <a:gd name="T78" fmla="*/ 987 w 1739"/>
                  <a:gd name="T79" fmla="*/ 538 h 538"/>
                  <a:gd name="T80" fmla="*/ 1076 w 1739"/>
                  <a:gd name="T81" fmla="*/ 525 h 538"/>
                  <a:gd name="T82" fmla="*/ 1217 w 1739"/>
                  <a:gd name="T83" fmla="*/ 525 h 538"/>
                  <a:gd name="T84" fmla="*/ 1319 w 1739"/>
                  <a:gd name="T85" fmla="*/ 525 h 538"/>
                  <a:gd name="T86" fmla="*/ 1370 w 1739"/>
                  <a:gd name="T87" fmla="*/ 538 h 538"/>
                  <a:gd name="T88" fmla="*/ 1408 w 1739"/>
                  <a:gd name="T89" fmla="*/ 538 h 538"/>
                  <a:gd name="T90" fmla="*/ 1497 w 1739"/>
                  <a:gd name="T91" fmla="*/ 525 h 538"/>
                  <a:gd name="T92" fmla="*/ 1638 w 1739"/>
                  <a:gd name="T93" fmla="*/ 525 h 538"/>
                  <a:gd name="T94" fmla="*/ 1732 w 1739"/>
                  <a:gd name="T95" fmla="*/ 525 h 538"/>
                  <a:gd name="T96" fmla="*/ 1689 w 1739"/>
                  <a:gd name="T97" fmla="*/ 525 h 538"/>
                  <a:gd name="T98" fmla="*/ 1726 w 1739"/>
                  <a:gd name="T99" fmla="*/ 434 h 538"/>
                  <a:gd name="T100" fmla="*/ 1726 w 1739"/>
                  <a:gd name="T101" fmla="*/ 332 h 538"/>
                  <a:gd name="T102" fmla="*/ 1739 w 1739"/>
                  <a:gd name="T103" fmla="*/ 242 h 538"/>
                  <a:gd name="T104" fmla="*/ 1739 w 1739"/>
                  <a:gd name="T105" fmla="*/ 204 h 538"/>
                  <a:gd name="T106" fmla="*/ 1726 w 1739"/>
                  <a:gd name="T107" fmla="*/ 153 h 538"/>
                  <a:gd name="T108" fmla="*/ 1726 w 1739"/>
                  <a:gd name="T109" fmla="*/ 12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39" h="538">
                    <a:moveTo>
                      <a:pt x="1732" y="13"/>
                    </a:moveTo>
                    <a:lnTo>
                      <a:pt x="1681" y="13"/>
                    </a:lnTo>
                    <a:lnTo>
                      <a:pt x="1681" y="0"/>
                    </a:lnTo>
                    <a:lnTo>
                      <a:pt x="1732" y="0"/>
                    </a:lnTo>
                    <a:lnTo>
                      <a:pt x="1732" y="13"/>
                    </a:lnTo>
                    <a:close/>
                    <a:moveTo>
                      <a:pt x="1643" y="13"/>
                    </a:moveTo>
                    <a:lnTo>
                      <a:pt x="1630" y="13"/>
                    </a:lnTo>
                    <a:lnTo>
                      <a:pt x="1630" y="0"/>
                    </a:lnTo>
                    <a:lnTo>
                      <a:pt x="1643" y="0"/>
                    </a:lnTo>
                    <a:lnTo>
                      <a:pt x="1643" y="13"/>
                    </a:lnTo>
                    <a:close/>
                    <a:moveTo>
                      <a:pt x="1592" y="13"/>
                    </a:moveTo>
                    <a:lnTo>
                      <a:pt x="1541" y="13"/>
                    </a:lnTo>
                    <a:lnTo>
                      <a:pt x="1541" y="0"/>
                    </a:lnTo>
                    <a:lnTo>
                      <a:pt x="1592" y="0"/>
                    </a:lnTo>
                    <a:lnTo>
                      <a:pt x="1592" y="13"/>
                    </a:lnTo>
                    <a:close/>
                    <a:moveTo>
                      <a:pt x="1503" y="13"/>
                    </a:moveTo>
                    <a:lnTo>
                      <a:pt x="1490" y="13"/>
                    </a:lnTo>
                    <a:lnTo>
                      <a:pt x="1490" y="0"/>
                    </a:lnTo>
                    <a:lnTo>
                      <a:pt x="1503" y="0"/>
                    </a:lnTo>
                    <a:lnTo>
                      <a:pt x="1503" y="13"/>
                    </a:lnTo>
                    <a:close/>
                    <a:moveTo>
                      <a:pt x="1451" y="13"/>
                    </a:moveTo>
                    <a:lnTo>
                      <a:pt x="1400" y="13"/>
                    </a:lnTo>
                    <a:lnTo>
                      <a:pt x="1400" y="0"/>
                    </a:lnTo>
                    <a:lnTo>
                      <a:pt x="1451" y="0"/>
                    </a:lnTo>
                    <a:lnTo>
                      <a:pt x="1451" y="13"/>
                    </a:lnTo>
                    <a:close/>
                    <a:moveTo>
                      <a:pt x="1362" y="13"/>
                    </a:moveTo>
                    <a:lnTo>
                      <a:pt x="1349" y="13"/>
                    </a:lnTo>
                    <a:lnTo>
                      <a:pt x="1349" y="0"/>
                    </a:lnTo>
                    <a:lnTo>
                      <a:pt x="1362" y="0"/>
                    </a:lnTo>
                    <a:lnTo>
                      <a:pt x="1362" y="13"/>
                    </a:lnTo>
                    <a:close/>
                    <a:moveTo>
                      <a:pt x="1311" y="13"/>
                    </a:moveTo>
                    <a:lnTo>
                      <a:pt x="1260" y="13"/>
                    </a:lnTo>
                    <a:lnTo>
                      <a:pt x="1260" y="0"/>
                    </a:lnTo>
                    <a:lnTo>
                      <a:pt x="1311" y="0"/>
                    </a:lnTo>
                    <a:lnTo>
                      <a:pt x="1311" y="13"/>
                    </a:lnTo>
                    <a:close/>
                    <a:moveTo>
                      <a:pt x="1222" y="13"/>
                    </a:moveTo>
                    <a:lnTo>
                      <a:pt x="1209" y="13"/>
                    </a:lnTo>
                    <a:lnTo>
                      <a:pt x="1209" y="0"/>
                    </a:lnTo>
                    <a:lnTo>
                      <a:pt x="1222" y="0"/>
                    </a:lnTo>
                    <a:lnTo>
                      <a:pt x="1222" y="13"/>
                    </a:lnTo>
                    <a:close/>
                    <a:moveTo>
                      <a:pt x="1171" y="13"/>
                    </a:moveTo>
                    <a:lnTo>
                      <a:pt x="1120" y="13"/>
                    </a:lnTo>
                    <a:lnTo>
                      <a:pt x="1120" y="0"/>
                    </a:lnTo>
                    <a:lnTo>
                      <a:pt x="1171" y="0"/>
                    </a:lnTo>
                    <a:lnTo>
                      <a:pt x="1171" y="13"/>
                    </a:lnTo>
                    <a:close/>
                    <a:moveTo>
                      <a:pt x="1081" y="13"/>
                    </a:moveTo>
                    <a:lnTo>
                      <a:pt x="1069" y="13"/>
                    </a:lnTo>
                    <a:lnTo>
                      <a:pt x="1069" y="0"/>
                    </a:lnTo>
                    <a:lnTo>
                      <a:pt x="1081" y="0"/>
                    </a:lnTo>
                    <a:lnTo>
                      <a:pt x="1081" y="13"/>
                    </a:lnTo>
                    <a:close/>
                    <a:moveTo>
                      <a:pt x="1030" y="13"/>
                    </a:moveTo>
                    <a:lnTo>
                      <a:pt x="979" y="13"/>
                    </a:lnTo>
                    <a:lnTo>
                      <a:pt x="979" y="0"/>
                    </a:lnTo>
                    <a:lnTo>
                      <a:pt x="1030" y="0"/>
                    </a:lnTo>
                    <a:lnTo>
                      <a:pt x="1030" y="13"/>
                    </a:lnTo>
                    <a:close/>
                    <a:moveTo>
                      <a:pt x="941" y="13"/>
                    </a:moveTo>
                    <a:lnTo>
                      <a:pt x="928" y="13"/>
                    </a:lnTo>
                    <a:lnTo>
                      <a:pt x="928" y="0"/>
                    </a:lnTo>
                    <a:lnTo>
                      <a:pt x="941" y="0"/>
                    </a:lnTo>
                    <a:lnTo>
                      <a:pt x="941" y="13"/>
                    </a:lnTo>
                    <a:close/>
                    <a:moveTo>
                      <a:pt x="890" y="13"/>
                    </a:moveTo>
                    <a:lnTo>
                      <a:pt x="839" y="13"/>
                    </a:lnTo>
                    <a:lnTo>
                      <a:pt x="839" y="0"/>
                    </a:lnTo>
                    <a:lnTo>
                      <a:pt x="890" y="0"/>
                    </a:lnTo>
                    <a:lnTo>
                      <a:pt x="890" y="13"/>
                    </a:lnTo>
                    <a:close/>
                    <a:moveTo>
                      <a:pt x="800" y="13"/>
                    </a:moveTo>
                    <a:lnTo>
                      <a:pt x="788" y="13"/>
                    </a:lnTo>
                    <a:lnTo>
                      <a:pt x="788" y="0"/>
                    </a:lnTo>
                    <a:lnTo>
                      <a:pt x="800" y="0"/>
                    </a:lnTo>
                    <a:lnTo>
                      <a:pt x="800" y="13"/>
                    </a:lnTo>
                    <a:close/>
                    <a:moveTo>
                      <a:pt x="749" y="13"/>
                    </a:moveTo>
                    <a:lnTo>
                      <a:pt x="698" y="13"/>
                    </a:lnTo>
                    <a:lnTo>
                      <a:pt x="698" y="0"/>
                    </a:lnTo>
                    <a:lnTo>
                      <a:pt x="749" y="0"/>
                    </a:lnTo>
                    <a:lnTo>
                      <a:pt x="749" y="13"/>
                    </a:lnTo>
                    <a:close/>
                    <a:moveTo>
                      <a:pt x="660" y="13"/>
                    </a:moveTo>
                    <a:lnTo>
                      <a:pt x="647" y="13"/>
                    </a:lnTo>
                    <a:lnTo>
                      <a:pt x="647" y="0"/>
                    </a:lnTo>
                    <a:lnTo>
                      <a:pt x="660" y="0"/>
                    </a:lnTo>
                    <a:lnTo>
                      <a:pt x="660" y="13"/>
                    </a:lnTo>
                    <a:close/>
                    <a:moveTo>
                      <a:pt x="609" y="13"/>
                    </a:moveTo>
                    <a:lnTo>
                      <a:pt x="558" y="13"/>
                    </a:lnTo>
                    <a:lnTo>
                      <a:pt x="558" y="0"/>
                    </a:lnTo>
                    <a:lnTo>
                      <a:pt x="609" y="0"/>
                    </a:lnTo>
                    <a:lnTo>
                      <a:pt x="609" y="13"/>
                    </a:lnTo>
                    <a:close/>
                    <a:moveTo>
                      <a:pt x="520" y="13"/>
                    </a:moveTo>
                    <a:lnTo>
                      <a:pt x="507" y="13"/>
                    </a:lnTo>
                    <a:lnTo>
                      <a:pt x="507" y="0"/>
                    </a:lnTo>
                    <a:lnTo>
                      <a:pt x="520" y="0"/>
                    </a:lnTo>
                    <a:lnTo>
                      <a:pt x="520" y="13"/>
                    </a:lnTo>
                    <a:close/>
                    <a:moveTo>
                      <a:pt x="469" y="13"/>
                    </a:moveTo>
                    <a:lnTo>
                      <a:pt x="418" y="13"/>
                    </a:lnTo>
                    <a:lnTo>
                      <a:pt x="418" y="0"/>
                    </a:lnTo>
                    <a:lnTo>
                      <a:pt x="469" y="0"/>
                    </a:lnTo>
                    <a:lnTo>
                      <a:pt x="469" y="13"/>
                    </a:lnTo>
                    <a:close/>
                    <a:moveTo>
                      <a:pt x="379" y="13"/>
                    </a:moveTo>
                    <a:lnTo>
                      <a:pt x="366" y="13"/>
                    </a:lnTo>
                    <a:lnTo>
                      <a:pt x="366" y="0"/>
                    </a:lnTo>
                    <a:lnTo>
                      <a:pt x="379" y="0"/>
                    </a:lnTo>
                    <a:lnTo>
                      <a:pt x="379" y="13"/>
                    </a:lnTo>
                    <a:close/>
                    <a:moveTo>
                      <a:pt x="328" y="13"/>
                    </a:moveTo>
                    <a:lnTo>
                      <a:pt x="277" y="13"/>
                    </a:lnTo>
                    <a:lnTo>
                      <a:pt x="277" y="0"/>
                    </a:lnTo>
                    <a:lnTo>
                      <a:pt x="328" y="0"/>
                    </a:lnTo>
                    <a:lnTo>
                      <a:pt x="328" y="13"/>
                    </a:lnTo>
                    <a:close/>
                    <a:moveTo>
                      <a:pt x="239" y="13"/>
                    </a:moveTo>
                    <a:lnTo>
                      <a:pt x="226" y="13"/>
                    </a:lnTo>
                    <a:lnTo>
                      <a:pt x="226" y="0"/>
                    </a:lnTo>
                    <a:lnTo>
                      <a:pt x="239" y="0"/>
                    </a:lnTo>
                    <a:lnTo>
                      <a:pt x="239" y="13"/>
                    </a:lnTo>
                    <a:close/>
                    <a:moveTo>
                      <a:pt x="188" y="13"/>
                    </a:moveTo>
                    <a:lnTo>
                      <a:pt x="137" y="13"/>
                    </a:lnTo>
                    <a:lnTo>
                      <a:pt x="137" y="0"/>
                    </a:lnTo>
                    <a:lnTo>
                      <a:pt x="188" y="0"/>
                    </a:lnTo>
                    <a:lnTo>
                      <a:pt x="188" y="13"/>
                    </a:lnTo>
                    <a:close/>
                    <a:moveTo>
                      <a:pt x="98" y="13"/>
                    </a:moveTo>
                    <a:lnTo>
                      <a:pt x="86" y="13"/>
                    </a:lnTo>
                    <a:lnTo>
                      <a:pt x="86" y="0"/>
                    </a:lnTo>
                    <a:lnTo>
                      <a:pt x="98" y="0"/>
                    </a:lnTo>
                    <a:lnTo>
                      <a:pt x="98" y="13"/>
                    </a:lnTo>
                    <a:close/>
                    <a:moveTo>
                      <a:pt x="47" y="13"/>
                    </a:moveTo>
                    <a:lnTo>
                      <a:pt x="7" y="13"/>
                    </a:lnTo>
                    <a:lnTo>
                      <a:pt x="13" y="7"/>
                    </a:lnTo>
                    <a:lnTo>
                      <a:pt x="13" y="17"/>
                    </a:lnTo>
                    <a:lnTo>
                      <a:pt x="0" y="17"/>
                    </a:lnTo>
                    <a:lnTo>
                      <a:pt x="0" y="0"/>
                    </a:lnTo>
                    <a:lnTo>
                      <a:pt x="47" y="0"/>
                    </a:lnTo>
                    <a:lnTo>
                      <a:pt x="47" y="13"/>
                    </a:lnTo>
                    <a:close/>
                    <a:moveTo>
                      <a:pt x="13" y="55"/>
                    </a:moveTo>
                    <a:lnTo>
                      <a:pt x="13" y="68"/>
                    </a:lnTo>
                    <a:lnTo>
                      <a:pt x="0" y="68"/>
                    </a:lnTo>
                    <a:lnTo>
                      <a:pt x="0" y="55"/>
                    </a:lnTo>
                    <a:lnTo>
                      <a:pt x="13" y="55"/>
                    </a:lnTo>
                    <a:close/>
                    <a:moveTo>
                      <a:pt x="13" y="107"/>
                    </a:moveTo>
                    <a:lnTo>
                      <a:pt x="13" y="158"/>
                    </a:lnTo>
                    <a:lnTo>
                      <a:pt x="0" y="158"/>
                    </a:lnTo>
                    <a:lnTo>
                      <a:pt x="0" y="107"/>
                    </a:lnTo>
                    <a:lnTo>
                      <a:pt x="13" y="107"/>
                    </a:lnTo>
                    <a:close/>
                    <a:moveTo>
                      <a:pt x="13" y="196"/>
                    </a:moveTo>
                    <a:lnTo>
                      <a:pt x="13" y="209"/>
                    </a:lnTo>
                    <a:lnTo>
                      <a:pt x="0" y="209"/>
                    </a:lnTo>
                    <a:lnTo>
                      <a:pt x="0" y="196"/>
                    </a:lnTo>
                    <a:lnTo>
                      <a:pt x="13" y="196"/>
                    </a:lnTo>
                    <a:close/>
                    <a:moveTo>
                      <a:pt x="13" y="247"/>
                    </a:moveTo>
                    <a:lnTo>
                      <a:pt x="13" y="299"/>
                    </a:lnTo>
                    <a:lnTo>
                      <a:pt x="0" y="299"/>
                    </a:lnTo>
                    <a:lnTo>
                      <a:pt x="0" y="247"/>
                    </a:lnTo>
                    <a:lnTo>
                      <a:pt x="13" y="247"/>
                    </a:lnTo>
                    <a:close/>
                    <a:moveTo>
                      <a:pt x="13" y="337"/>
                    </a:moveTo>
                    <a:lnTo>
                      <a:pt x="13" y="350"/>
                    </a:lnTo>
                    <a:lnTo>
                      <a:pt x="0" y="350"/>
                    </a:lnTo>
                    <a:lnTo>
                      <a:pt x="0" y="337"/>
                    </a:lnTo>
                    <a:lnTo>
                      <a:pt x="13" y="337"/>
                    </a:lnTo>
                    <a:close/>
                    <a:moveTo>
                      <a:pt x="13" y="388"/>
                    </a:moveTo>
                    <a:lnTo>
                      <a:pt x="13" y="439"/>
                    </a:lnTo>
                    <a:lnTo>
                      <a:pt x="0" y="439"/>
                    </a:lnTo>
                    <a:lnTo>
                      <a:pt x="0" y="388"/>
                    </a:lnTo>
                    <a:lnTo>
                      <a:pt x="13" y="388"/>
                    </a:lnTo>
                    <a:close/>
                    <a:moveTo>
                      <a:pt x="13" y="478"/>
                    </a:moveTo>
                    <a:lnTo>
                      <a:pt x="13" y="491"/>
                    </a:lnTo>
                    <a:lnTo>
                      <a:pt x="0" y="491"/>
                    </a:lnTo>
                    <a:lnTo>
                      <a:pt x="0" y="478"/>
                    </a:lnTo>
                    <a:lnTo>
                      <a:pt x="13" y="478"/>
                    </a:lnTo>
                    <a:close/>
                    <a:moveTo>
                      <a:pt x="13" y="529"/>
                    </a:moveTo>
                    <a:lnTo>
                      <a:pt x="13" y="531"/>
                    </a:lnTo>
                    <a:lnTo>
                      <a:pt x="7" y="525"/>
                    </a:lnTo>
                    <a:lnTo>
                      <a:pt x="55" y="525"/>
                    </a:lnTo>
                    <a:lnTo>
                      <a:pt x="55" y="538"/>
                    </a:lnTo>
                    <a:lnTo>
                      <a:pt x="0" y="538"/>
                    </a:lnTo>
                    <a:lnTo>
                      <a:pt x="0" y="529"/>
                    </a:lnTo>
                    <a:lnTo>
                      <a:pt x="13" y="529"/>
                    </a:lnTo>
                    <a:close/>
                    <a:moveTo>
                      <a:pt x="93" y="525"/>
                    </a:moveTo>
                    <a:lnTo>
                      <a:pt x="106" y="525"/>
                    </a:lnTo>
                    <a:lnTo>
                      <a:pt x="106" y="538"/>
                    </a:lnTo>
                    <a:lnTo>
                      <a:pt x="93" y="538"/>
                    </a:lnTo>
                    <a:lnTo>
                      <a:pt x="93" y="525"/>
                    </a:lnTo>
                    <a:close/>
                    <a:moveTo>
                      <a:pt x="144" y="525"/>
                    </a:moveTo>
                    <a:lnTo>
                      <a:pt x="195" y="525"/>
                    </a:lnTo>
                    <a:lnTo>
                      <a:pt x="195" y="538"/>
                    </a:lnTo>
                    <a:lnTo>
                      <a:pt x="144" y="538"/>
                    </a:lnTo>
                    <a:lnTo>
                      <a:pt x="144" y="525"/>
                    </a:lnTo>
                    <a:close/>
                    <a:moveTo>
                      <a:pt x="234" y="525"/>
                    </a:moveTo>
                    <a:lnTo>
                      <a:pt x="247" y="525"/>
                    </a:lnTo>
                    <a:lnTo>
                      <a:pt x="247" y="538"/>
                    </a:lnTo>
                    <a:lnTo>
                      <a:pt x="234" y="538"/>
                    </a:lnTo>
                    <a:lnTo>
                      <a:pt x="234" y="525"/>
                    </a:lnTo>
                    <a:close/>
                    <a:moveTo>
                      <a:pt x="285" y="525"/>
                    </a:moveTo>
                    <a:lnTo>
                      <a:pt x="336" y="525"/>
                    </a:lnTo>
                    <a:lnTo>
                      <a:pt x="336" y="538"/>
                    </a:lnTo>
                    <a:lnTo>
                      <a:pt x="285" y="538"/>
                    </a:lnTo>
                    <a:lnTo>
                      <a:pt x="285" y="525"/>
                    </a:lnTo>
                    <a:close/>
                    <a:moveTo>
                      <a:pt x="374" y="525"/>
                    </a:moveTo>
                    <a:lnTo>
                      <a:pt x="387" y="525"/>
                    </a:lnTo>
                    <a:lnTo>
                      <a:pt x="387" y="538"/>
                    </a:lnTo>
                    <a:lnTo>
                      <a:pt x="374" y="538"/>
                    </a:lnTo>
                    <a:lnTo>
                      <a:pt x="374" y="525"/>
                    </a:lnTo>
                    <a:close/>
                    <a:moveTo>
                      <a:pt x="425" y="525"/>
                    </a:moveTo>
                    <a:lnTo>
                      <a:pt x="476" y="525"/>
                    </a:lnTo>
                    <a:lnTo>
                      <a:pt x="476" y="538"/>
                    </a:lnTo>
                    <a:lnTo>
                      <a:pt x="425" y="538"/>
                    </a:lnTo>
                    <a:lnTo>
                      <a:pt x="425" y="525"/>
                    </a:lnTo>
                    <a:close/>
                    <a:moveTo>
                      <a:pt x="515" y="525"/>
                    </a:moveTo>
                    <a:lnTo>
                      <a:pt x="527" y="525"/>
                    </a:lnTo>
                    <a:lnTo>
                      <a:pt x="527" y="538"/>
                    </a:lnTo>
                    <a:lnTo>
                      <a:pt x="515" y="538"/>
                    </a:lnTo>
                    <a:lnTo>
                      <a:pt x="515" y="525"/>
                    </a:lnTo>
                    <a:close/>
                    <a:moveTo>
                      <a:pt x="566" y="525"/>
                    </a:moveTo>
                    <a:lnTo>
                      <a:pt x="617" y="525"/>
                    </a:lnTo>
                    <a:lnTo>
                      <a:pt x="617" y="538"/>
                    </a:lnTo>
                    <a:lnTo>
                      <a:pt x="566" y="538"/>
                    </a:lnTo>
                    <a:lnTo>
                      <a:pt x="566" y="525"/>
                    </a:lnTo>
                    <a:close/>
                    <a:moveTo>
                      <a:pt x="655" y="525"/>
                    </a:moveTo>
                    <a:lnTo>
                      <a:pt x="668" y="525"/>
                    </a:lnTo>
                    <a:lnTo>
                      <a:pt x="668" y="538"/>
                    </a:lnTo>
                    <a:lnTo>
                      <a:pt x="655" y="538"/>
                    </a:lnTo>
                    <a:lnTo>
                      <a:pt x="655" y="525"/>
                    </a:lnTo>
                    <a:close/>
                    <a:moveTo>
                      <a:pt x="706" y="525"/>
                    </a:moveTo>
                    <a:lnTo>
                      <a:pt x="757" y="525"/>
                    </a:lnTo>
                    <a:lnTo>
                      <a:pt x="757" y="538"/>
                    </a:lnTo>
                    <a:lnTo>
                      <a:pt x="706" y="538"/>
                    </a:lnTo>
                    <a:lnTo>
                      <a:pt x="706" y="525"/>
                    </a:lnTo>
                    <a:close/>
                    <a:moveTo>
                      <a:pt x="795" y="525"/>
                    </a:moveTo>
                    <a:lnTo>
                      <a:pt x="808" y="525"/>
                    </a:lnTo>
                    <a:lnTo>
                      <a:pt x="808" y="538"/>
                    </a:lnTo>
                    <a:lnTo>
                      <a:pt x="795" y="538"/>
                    </a:lnTo>
                    <a:lnTo>
                      <a:pt x="795" y="525"/>
                    </a:lnTo>
                    <a:close/>
                    <a:moveTo>
                      <a:pt x="846" y="525"/>
                    </a:moveTo>
                    <a:lnTo>
                      <a:pt x="897" y="525"/>
                    </a:lnTo>
                    <a:lnTo>
                      <a:pt x="897" y="538"/>
                    </a:lnTo>
                    <a:lnTo>
                      <a:pt x="846" y="538"/>
                    </a:lnTo>
                    <a:lnTo>
                      <a:pt x="846" y="525"/>
                    </a:lnTo>
                    <a:close/>
                    <a:moveTo>
                      <a:pt x="936" y="525"/>
                    </a:moveTo>
                    <a:lnTo>
                      <a:pt x="949" y="525"/>
                    </a:lnTo>
                    <a:lnTo>
                      <a:pt x="949" y="538"/>
                    </a:lnTo>
                    <a:lnTo>
                      <a:pt x="936" y="538"/>
                    </a:lnTo>
                    <a:lnTo>
                      <a:pt x="936" y="525"/>
                    </a:lnTo>
                    <a:close/>
                    <a:moveTo>
                      <a:pt x="987" y="525"/>
                    </a:moveTo>
                    <a:lnTo>
                      <a:pt x="1038" y="525"/>
                    </a:lnTo>
                    <a:lnTo>
                      <a:pt x="1038" y="538"/>
                    </a:lnTo>
                    <a:lnTo>
                      <a:pt x="987" y="538"/>
                    </a:lnTo>
                    <a:lnTo>
                      <a:pt x="987" y="525"/>
                    </a:lnTo>
                    <a:close/>
                    <a:moveTo>
                      <a:pt x="1076" y="525"/>
                    </a:moveTo>
                    <a:lnTo>
                      <a:pt x="1089" y="525"/>
                    </a:lnTo>
                    <a:lnTo>
                      <a:pt x="1089" y="538"/>
                    </a:lnTo>
                    <a:lnTo>
                      <a:pt x="1076" y="538"/>
                    </a:lnTo>
                    <a:lnTo>
                      <a:pt x="1076" y="525"/>
                    </a:lnTo>
                    <a:close/>
                    <a:moveTo>
                      <a:pt x="1127" y="525"/>
                    </a:moveTo>
                    <a:lnTo>
                      <a:pt x="1178" y="525"/>
                    </a:lnTo>
                    <a:lnTo>
                      <a:pt x="1178" y="538"/>
                    </a:lnTo>
                    <a:lnTo>
                      <a:pt x="1127" y="538"/>
                    </a:lnTo>
                    <a:lnTo>
                      <a:pt x="1127" y="525"/>
                    </a:lnTo>
                    <a:close/>
                    <a:moveTo>
                      <a:pt x="1217" y="525"/>
                    </a:moveTo>
                    <a:lnTo>
                      <a:pt x="1229" y="525"/>
                    </a:lnTo>
                    <a:lnTo>
                      <a:pt x="1229" y="538"/>
                    </a:lnTo>
                    <a:lnTo>
                      <a:pt x="1217" y="538"/>
                    </a:lnTo>
                    <a:lnTo>
                      <a:pt x="1217" y="525"/>
                    </a:lnTo>
                    <a:close/>
                    <a:moveTo>
                      <a:pt x="1268" y="525"/>
                    </a:moveTo>
                    <a:lnTo>
                      <a:pt x="1319" y="525"/>
                    </a:lnTo>
                    <a:lnTo>
                      <a:pt x="1319" y="538"/>
                    </a:lnTo>
                    <a:lnTo>
                      <a:pt x="1268" y="538"/>
                    </a:lnTo>
                    <a:lnTo>
                      <a:pt x="1268" y="525"/>
                    </a:lnTo>
                    <a:close/>
                    <a:moveTo>
                      <a:pt x="1357" y="525"/>
                    </a:moveTo>
                    <a:lnTo>
                      <a:pt x="1370" y="525"/>
                    </a:lnTo>
                    <a:lnTo>
                      <a:pt x="1370" y="538"/>
                    </a:lnTo>
                    <a:lnTo>
                      <a:pt x="1357" y="538"/>
                    </a:lnTo>
                    <a:lnTo>
                      <a:pt x="1357" y="525"/>
                    </a:lnTo>
                    <a:close/>
                    <a:moveTo>
                      <a:pt x="1408" y="525"/>
                    </a:moveTo>
                    <a:lnTo>
                      <a:pt x="1459" y="525"/>
                    </a:lnTo>
                    <a:lnTo>
                      <a:pt x="1459" y="538"/>
                    </a:lnTo>
                    <a:lnTo>
                      <a:pt x="1408" y="538"/>
                    </a:lnTo>
                    <a:lnTo>
                      <a:pt x="1408" y="525"/>
                    </a:lnTo>
                    <a:close/>
                    <a:moveTo>
                      <a:pt x="1497" y="525"/>
                    </a:moveTo>
                    <a:lnTo>
                      <a:pt x="1510" y="525"/>
                    </a:lnTo>
                    <a:lnTo>
                      <a:pt x="1510" y="538"/>
                    </a:lnTo>
                    <a:lnTo>
                      <a:pt x="1497" y="538"/>
                    </a:lnTo>
                    <a:lnTo>
                      <a:pt x="1497" y="525"/>
                    </a:lnTo>
                    <a:close/>
                    <a:moveTo>
                      <a:pt x="1548" y="525"/>
                    </a:moveTo>
                    <a:lnTo>
                      <a:pt x="1600" y="525"/>
                    </a:lnTo>
                    <a:lnTo>
                      <a:pt x="1600" y="538"/>
                    </a:lnTo>
                    <a:lnTo>
                      <a:pt x="1548" y="538"/>
                    </a:lnTo>
                    <a:lnTo>
                      <a:pt x="1548" y="525"/>
                    </a:lnTo>
                    <a:close/>
                    <a:moveTo>
                      <a:pt x="1638" y="525"/>
                    </a:moveTo>
                    <a:lnTo>
                      <a:pt x="1651" y="525"/>
                    </a:lnTo>
                    <a:lnTo>
                      <a:pt x="1651" y="538"/>
                    </a:lnTo>
                    <a:lnTo>
                      <a:pt x="1638" y="538"/>
                    </a:lnTo>
                    <a:lnTo>
                      <a:pt x="1638" y="525"/>
                    </a:lnTo>
                    <a:close/>
                    <a:moveTo>
                      <a:pt x="1689" y="525"/>
                    </a:moveTo>
                    <a:lnTo>
                      <a:pt x="1732" y="525"/>
                    </a:lnTo>
                    <a:lnTo>
                      <a:pt x="1726" y="531"/>
                    </a:lnTo>
                    <a:lnTo>
                      <a:pt x="1726" y="524"/>
                    </a:lnTo>
                    <a:lnTo>
                      <a:pt x="1739" y="524"/>
                    </a:lnTo>
                    <a:lnTo>
                      <a:pt x="1739" y="538"/>
                    </a:lnTo>
                    <a:lnTo>
                      <a:pt x="1689" y="538"/>
                    </a:lnTo>
                    <a:lnTo>
                      <a:pt x="1689" y="525"/>
                    </a:lnTo>
                    <a:close/>
                    <a:moveTo>
                      <a:pt x="1726" y="485"/>
                    </a:moveTo>
                    <a:lnTo>
                      <a:pt x="1726" y="473"/>
                    </a:lnTo>
                    <a:lnTo>
                      <a:pt x="1739" y="473"/>
                    </a:lnTo>
                    <a:lnTo>
                      <a:pt x="1739" y="485"/>
                    </a:lnTo>
                    <a:lnTo>
                      <a:pt x="1726" y="485"/>
                    </a:lnTo>
                    <a:close/>
                    <a:moveTo>
                      <a:pt x="1726" y="434"/>
                    </a:moveTo>
                    <a:lnTo>
                      <a:pt x="1726" y="383"/>
                    </a:lnTo>
                    <a:lnTo>
                      <a:pt x="1739" y="383"/>
                    </a:lnTo>
                    <a:lnTo>
                      <a:pt x="1739" y="434"/>
                    </a:lnTo>
                    <a:lnTo>
                      <a:pt x="1726" y="434"/>
                    </a:lnTo>
                    <a:close/>
                    <a:moveTo>
                      <a:pt x="1726" y="345"/>
                    </a:moveTo>
                    <a:lnTo>
                      <a:pt x="1726" y="332"/>
                    </a:lnTo>
                    <a:lnTo>
                      <a:pt x="1739" y="332"/>
                    </a:lnTo>
                    <a:lnTo>
                      <a:pt x="1739" y="345"/>
                    </a:lnTo>
                    <a:lnTo>
                      <a:pt x="1726" y="345"/>
                    </a:lnTo>
                    <a:close/>
                    <a:moveTo>
                      <a:pt x="1726" y="293"/>
                    </a:moveTo>
                    <a:lnTo>
                      <a:pt x="1726" y="242"/>
                    </a:lnTo>
                    <a:lnTo>
                      <a:pt x="1739" y="242"/>
                    </a:lnTo>
                    <a:lnTo>
                      <a:pt x="1739" y="293"/>
                    </a:lnTo>
                    <a:lnTo>
                      <a:pt x="1726" y="293"/>
                    </a:lnTo>
                    <a:close/>
                    <a:moveTo>
                      <a:pt x="1726" y="204"/>
                    </a:moveTo>
                    <a:lnTo>
                      <a:pt x="1726" y="191"/>
                    </a:lnTo>
                    <a:lnTo>
                      <a:pt x="1739" y="191"/>
                    </a:lnTo>
                    <a:lnTo>
                      <a:pt x="1739" y="204"/>
                    </a:lnTo>
                    <a:lnTo>
                      <a:pt x="1726" y="204"/>
                    </a:lnTo>
                    <a:close/>
                    <a:moveTo>
                      <a:pt x="1726" y="153"/>
                    </a:moveTo>
                    <a:lnTo>
                      <a:pt x="1726" y="101"/>
                    </a:lnTo>
                    <a:lnTo>
                      <a:pt x="1739" y="101"/>
                    </a:lnTo>
                    <a:lnTo>
                      <a:pt x="1739" y="153"/>
                    </a:lnTo>
                    <a:lnTo>
                      <a:pt x="1726" y="153"/>
                    </a:lnTo>
                    <a:close/>
                    <a:moveTo>
                      <a:pt x="1726" y="63"/>
                    </a:moveTo>
                    <a:lnTo>
                      <a:pt x="1726" y="50"/>
                    </a:lnTo>
                    <a:lnTo>
                      <a:pt x="1739" y="50"/>
                    </a:lnTo>
                    <a:lnTo>
                      <a:pt x="1739" y="63"/>
                    </a:lnTo>
                    <a:lnTo>
                      <a:pt x="1726" y="63"/>
                    </a:lnTo>
                    <a:close/>
                    <a:moveTo>
                      <a:pt x="1726" y="12"/>
                    </a:moveTo>
                    <a:lnTo>
                      <a:pt x="1726" y="7"/>
                    </a:lnTo>
                    <a:lnTo>
                      <a:pt x="1739" y="7"/>
                    </a:lnTo>
                    <a:lnTo>
                      <a:pt x="1739" y="12"/>
                    </a:lnTo>
                    <a:lnTo>
                      <a:pt x="1726" y="12"/>
                    </a:lnTo>
                    <a:close/>
                  </a:path>
                </a:pathLst>
              </a:custGeom>
              <a:solidFill>
                <a:srgbClr val="000000"/>
              </a:solidFill>
              <a:ln w="3175"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fr-CA"/>
              </a:p>
            </p:txBody>
          </p:sp>
        </p:grpSp>
        <p:sp>
          <p:nvSpPr>
            <p:cNvPr id="27" name="Rectangle 26"/>
            <p:cNvSpPr>
              <a:spLocks noChangeArrowheads="1"/>
            </p:cNvSpPr>
            <p:nvPr/>
          </p:nvSpPr>
          <p:spPr bwMode="auto">
            <a:xfrm>
              <a:off x="5707" y="1553"/>
              <a:ext cx="1526"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a:ln>
                    <a:noFill/>
                  </a:ln>
                  <a:solidFill>
                    <a:srgbClr val="000000"/>
                  </a:solidFill>
                  <a:effectLst/>
                  <a:latin typeface="Calibri" panose="020F0502020204030204" pitchFamily="34" charset="0"/>
                </a:rPr>
                <a:t>Moteur électrique</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8" name="Rectangle 27"/>
            <p:cNvSpPr>
              <a:spLocks noChangeArrowheads="1"/>
            </p:cNvSpPr>
            <p:nvPr/>
          </p:nvSpPr>
          <p:spPr bwMode="auto">
            <a:xfrm>
              <a:off x="7098" y="1553"/>
              <a:ext cx="14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a:ln>
                    <a:noFill/>
                  </a:ln>
                  <a:solidFill>
                    <a:srgbClr val="000000"/>
                  </a:solidFill>
                  <a:effectLst/>
                  <a:latin typeface="Calibri" panose="020F0502020204030204" pitchFamily="34" charset="0"/>
                </a:rPr>
                <a: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grpSp>
          <p:nvGrpSpPr>
            <p:cNvPr id="29" name="Group 30"/>
            <p:cNvGrpSpPr>
              <a:grpSpLocks/>
            </p:cNvGrpSpPr>
            <p:nvPr/>
          </p:nvGrpSpPr>
          <p:grpSpPr bwMode="auto">
            <a:xfrm>
              <a:off x="5105" y="1604"/>
              <a:ext cx="347" cy="340"/>
              <a:chOff x="5105" y="1604"/>
              <a:chExt cx="347" cy="340"/>
            </a:xfrm>
          </p:grpSpPr>
          <p:sp>
            <p:nvSpPr>
              <p:cNvPr id="46" name="Oval 28"/>
              <p:cNvSpPr>
                <a:spLocks noChangeArrowheads="1"/>
              </p:cNvSpPr>
              <p:nvPr/>
            </p:nvSpPr>
            <p:spPr bwMode="auto">
              <a:xfrm>
                <a:off x="5105" y="1604"/>
                <a:ext cx="347" cy="340"/>
              </a:xfrm>
              <a:prstGeom prst="ellipse">
                <a:avLst/>
              </a:pr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fr-CA"/>
              </a:p>
            </p:txBody>
          </p:sp>
          <p:sp>
            <p:nvSpPr>
              <p:cNvPr id="47" name="Oval 29"/>
              <p:cNvSpPr>
                <a:spLocks noChangeArrowheads="1"/>
              </p:cNvSpPr>
              <p:nvPr/>
            </p:nvSpPr>
            <p:spPr bwMode="auto">
              <a:xfrm>
                <a:off x="5105" y="1604"/>
                <a:ext cx="347" cy="340"/>
              </a:xfrm>
              <a:prstGeom prst="ellipse">
                <a:avLst/>
              </a:prstGeom>
              <a:noFill/>
              <a:ln w="206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grpSp>
        <p:grpSp>
          <p:nvGrpSpPr>
            <p:cNvPr id="30" name="Group 33"/>
            <p:cNvGrpSpPr>
              <a:grpSpLocks/>
            </p:cNvGrpSpPr>
            <p:nvPr/>
          </p:nvGrpSpPr>
          <p:grpSpPr bwMode="auto">
            <a:xfrm>
              <a:off x="5214" y="1944"/>
              <a:ext cx="122" cy="122"/>
              <a:chOff x="5214" y="1944"/>
              <a:chExt cx="122" cy="122"/>
            </a:xfrm>
          </p:grpSpPr>
          <p:sp>
            <p:nvSpPr>
              <p:cNvPr id="44" name="Rectangle 31"/>
              <p:cNvSpPr>
                <a:spLocks noChangeArrowheads="1"/>
              </p:cNvSpPr>
              <p:nvPr/>
            </p:nvSpPr>
            <p:spPr bwMode="auto">
              <a:xfrm>
                <a:off x="5214" y="1944"/>
                <a:ext cx="122" cy="1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45" name="Rectangle 32"/>
              <p:cNvSpPr>
                <a:spLocks noChangeArrowheads="1"/>
              </p:cNvSpPr>
              <p:nvPr/>
            </p:nvSpPr>
            <p:spPr bwMode="auto">
              <a:xfrm>
                <a:off x="5214" y="1944"/>
                <a:ext cx="122" cy="122"/>
              </a:xfrm>
              <a:prstGeom prst="rect">
                <a:avLst/>
              </a:prstGeom>
              <a:noFill/>
              <a:ln w="20638"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grpSp>
        <p:grpSp>
          <p:nvGrpSpPr>
            <p:cNvPr id="31" name="Group 36"/>
            <p:cNvGrpSpPr>
              <a:grpSpLocks/>
            </p:cNvGrpSpPr>
            <p:nvPr/>
          </p:nvGrpSpPr>
          <p:grpSpPr bwMode="auto">
            <a:xfrm>
              <a:off x="5219" y="1475"/>
              <a:ext cx="121" cy="122"/>
              <a:chOff x="5219" y="1475"/>
              <a:chExt cx="121" cy="122"/>
            </a:xfrm>
          </p:grpSpPr>
          <p:sp>
            <p:nvSpPr>
              <p:cNvPr id="42" name="Rectangle 34"/>
              <p:cNvSpPr>
                <a:spLocks noChangeArrowheads="1"/>
              </p:cNvSpPr>
              <p:nvPr/>
            </p:nvSpPr>
            <p:spPr bwMode="auto">
              <a:xfrm>
                <a:off x="5219" y="1475"/>
                <a:ext cx="121" cy="1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43" name="Rectangle 35"/>
              <p:cNvSpPr>
                <a:spLocks noChangeArrowheads="1"/>
              </p:cNvSpPr>
              <p:nvPr/>
            </p:nvSpPr>
            <p:spPr bwMode="auto">
              <a:xfrm>
                <a:off x="5219" y="1475"/>
                <a:ext cx="121" cy="122"/>
              </a:xfrm>
              <a:prstGeom prst="rect">
                <a:avLst/>
              </a:prstGeom>
              <a:noFill/>
              <a:ln w="20638"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grpSp>
        <p:sp>
          <p:nvSpPr>
            <p:cNvPr id="34" name="Rectangle 41"/>
            <p:cNvSpPr>
              <a:spLocks noChangeArrowheads="1"/>
            </p:cNvSpPr>
            <p:nvPr/>
          </p:nvSpPr>
          <p:spPr bwMode="auto">
            <a:xfrm>
              <a:off x="2892" y="1269"/>
              <a:ext cx="14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rgbClr val="000000"/>
                  </a:solidFill>
                  <a:effectLst/>
                  <a:latin typeface="Calibri" panose="020F0502020204030204" pitchFamily="34" charset="0"/>
                </a:rPr>
                <a:t> </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38" name="Rectangle 42"/>
            <p:cNvSpPr>
              <a:spLocks noChangeArrowheads="1"/>
            </p:cNvSpPr>
            <p:nvPr/>
          </p:nvSpPr>
          <p:spPr bwMode="auto">
            <a:xfrm>
              <a:off x="1928" y="1968"/>
              <a:ext cx="964" cy="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CA"/>
            </a:p>
          </p:txBody>
        </p:sp>
        <p:sp>
          <p:nvSpPr>
            <p:cNvPr id="37" name="Rectangle 46"/>
            <p:cNvSpPr>
              <a:spLocks noChangeArrowheads="1"/>
            </p:cNvSpPr>
            <p:nvPr/>
          </p:nvSpPr>
          <p:spPr bwMode="auto">
            <a:xfrm>
              <a:off x="2572" y="2040"/>
              <a:ext cx="14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a:ln>
                    <a:noFill/>
                  </a:ln>
                  <a:solidFill>
                    <a:srgbClr val="000000"/>
                  </a:solidFill>
                  <a:effectLst/>
                  <a:latin typeface="Calibri" panose="020F0502020204030204" pitchFamily="34" charset="0"/>
                </a:rPr>
                <a: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3" name="Line 6">
              <a:extLst>
                <a:ext uri="{FF2B5EF4-FFF2-40B4-BE49-F238E27FC236}">
                  <a16:creationId xmlns:a16="http://schemas.microsoft.com/office/drawing/2014/main" id="{BDAC00DE-C15B-7BCD-A7D7-4087A20A31EF}"/>
                </a:ext>
              </a:extLst>
            </p:cNvPr>
            <p:cNvSpPr>
              <a:spLocks noChangeShapeType="1"/>
            </p:cNvSpPr>
            <p:nvPr/>
          </p:nvSpPr>
          <p:spPr bwMode="auto">
            <a:xfrm>
              <a:off x="2890" y="1775"/>
              <a:ext cx="332" cy="0"/>
            </a:xfrm>
            <a:prstGeom prst="line">
              <a:avLst/>
            </a:prstGeom>
            <a:noFill/>
            <a:ln w="206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sp>
          <p:nvSpPr>
            <p:cNvPr id="4" name="Line 7">
              <a:extLst>
                <a:ext uri="{FF2B5EF4-FFF2-40B4-BE49-F238E27FC236}">
                  <a16:creationId xmlns:a16="http://schemas.microsoft.com/office/drawing/2014/main" id="{043F3D02-6939-0C8B-909C-6D0843AE7DFF}"/>
                </a:ext>
              </a:extLst>
            </p:cNvPr>
            <p:cNvSpPr>
              <a:spLocks noChangeShapeType="1"/>
            </p:cNvSpPr>
            <p:nvPr/>
          </p:nvSpPr>
          <p:spPr bwMode="auto">
            <a:xfrm>
              <a:off x="3006" y="1842"/>
              <a:ext cx="113" cy="0"/>
            </a:xfrm>
            <a:prstGeom prst="line">
              <a:avLst/>
            </a:prstGeom>
            <a:noFill/>
            <a:ln w="20638"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CA"/>
            </a:p>
          </p:txBody>
        </p:sp>
      </p:grpSp>
    </p:spTree>
    <p:extLst>
      <p:ext uri="{BB962C8B-B14F-4D97-AF65-F5344CB8AC3E}">
        <p14:creationId xmlns:p14="http://schemas.microsoft.com/office/powerpoint/2010/main" val="622135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La mesure</a:t>
            </a:r>
          </a:p>
        </p:txBody>
      </p:sp>
      <p:sp>
        <p:nvSpPr>
          <p:cNvPr id="3" name="Espace réservé du contenu 2"/>
          <p:cNvSpPr>
            <a:spLocks noGrp="1"/>
          </p:cNvSpPr>
          <p:nvPr>
            <p:ph idx="1"/>
          </p:nvPr>
        </p:nvSpPr>
        <p:spPr/>
        <p:txBody>
          <a:bodyPr/>
          <a:lstStyle/>
          <a:p>
            <a:r>
              <a:rPr lang="fr-CA" dirty="0"/>
              <a:t>La tension électrique se mesure en volts</a:t>
            </a:r>
          </a:p>
          <a:p>
            <a:pPr lvl="1"/>
            <a:r>
              <a:rPr lang="fr-CA" dirty="0"/>
              <a:t>On note V en l’honneur du physicien italien Volta</a:t>
            </a:r>
          </a:p>
          <a:p>
            <a:r>
              <a:rPr lang="fr-CA" dirty="0"/>
              <a:t>Le courant électrique se mesure en ampères</a:t>
            </a:r>
          </a:p>
          <a:p>
            <a:pPr lvl="1"/>
            <a:r>
              <a:rPr lang="fr-CA" dirty="0"/>
              <a:t>On note A en l’honneur du physicien français Ampère</a:t>
            </a:r>
          </a:p>
        </p:txBody>
      </p:sp>
    </p:spTree>
    <p:extLst>
      <p:ext uri="{BB962C8B-B14F-4D97-AF65-F5344CB8AC3E}">
        <p14:creationId xmlns:p14="http://schemas.microsoft.com/office/powerpoint/2010/main" val="108014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dirty="0"/>
              <a:t>Mais qu'est-ce que le magnétisme?</a:t>
            </a:r>
          </a:p>
        </p:txBody>
      </p:sp>
    </p:spTree>
    <p:extLst>
      <p:ext uri="{BB962C8B-B14F-4D97-AF65-F5344CB8AC3E}">
        <p14:creationId xmlns:p14="http://schemas.microsoft.com/office/powerpoint/2010/main" val="3220989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Avons-nous perdu le nord?</a:t>
            </a:r>
          </a:p>
        </p:txBody>
      </p:sp>
      <p:pic>
        <p:nvPicPr>
          <p:cNvPr id="4" name="Espace réservé du contenu 3"/>
          <p:cNvPicPr>
            <a:picLocks noGrp="1" noChangeAspect="1"/>
          </p:cNvPicPr>
          <p:nvPr>
            <p:ph idx="1"/>
          </p:nvPr>
        </p:nvPicPr>
        <p:blipFill>
          <a:blip r:embed="rId2"/>
          <a:stretch>
            <a:fillRect/>
          </a:stretch>
        </p:blipFill>
        <p:spPr>
          <a:xfrm>
            <a:off x="1186623" y="2170880"/>
            <a:ext cx="2229677" cy="2841924"/>
          </a:xfrm>
          <a:prstGeom prst="rect">
            <a:avLst/>
          </a:prstGeom>
        </p:spPr>
      </p:pic>
      <p:sp>
        <p:nvSpPr>
          <p:cNvPr id="5" name="Rectangle 2"/>
          <p:cNvSpPr>
            <a:spLocks noChangeArrowheads="1"/>
          </p:cNvSpPr>
          <p:nvPr/>
        </p:nvSpPr>
        <p:spPr bwMode="auto">
          <a:xfrm>
            <a:off x="9652000" y="2459086"/>
            <a:ext cx="1042987" cy="272640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fr-CA" altLang="fr-FR" sz="6600" b="0" i="0" u="none" strike="noStrike" cap="none" normalizeH="0" baseline="0" dirty="0">
                <a:ln>
                  <a:noFill/>
                </a:ln>
                <a:solidFill>
                  <a:schemeClr val="tx1"/>
                </a:solidFill>
                <a:effectLst/>
                <a:latin typeface="Calibri" panose="020F0502020204030204" pitchFamily="34" charset="0"/>
              </a:rPr>
              <a:t>N</a:t>
            </a:r>
          </a:p>
          <a:p>
            <a:pPr marL="0" marR="0" lvl="0" indent="0" algn="l" defTabSz="914400" rtl="0" eaLnBrk="0" fontAlgn="base" latinLnBrk="0" hangingPunct="0">
              <a:lnSpc>
                <a:spcPct val="100000"/>
              </a:lnSpc>
              <a:spcBef>
                <a:spcPct val="0"/>
              </a:spcBef>
              <a:spcAft>
                <a:spcPts val="800"/>
              </a:spcAft>
              <a:buClrTx/>
              <a:buSzTx/>
              <a:buFontTx/>
              <a:buNone/>
              <a:tabLst/>
            </a:pPr>
            <a:endParaRPr kumimoji="0" lang="fr-CA" altLang="fr-FR" sz="1100" b="0" i="0" u="none" strike="noStrike" cap="none" normalizeH="0" baseline="0" dirty="0">
              <a:ln>
                <a:noFill/>
              </a:ln>
              <a:solidFill>
                <a:schemeClr val="tx1"/>
              </a:solidFill>
              <a:effectLst/>
              <a:latin typeface="Calibri" panose="020F0502020204030204" pitchFamily="34" charset="0"/>
            </a:endParaRPr>
          </a:p>
          <a:p>
            <a:pPr marL="0" marR="0" lvl="0" indent="0" algn="ctr" defTabSz="914400" rtl="0" eaLnBrk="0" fontAlgn="base" latinLnBrk="0" hangingPunct="0">
              <a:lnSpc>
                <a:spcPct val="100000"/>
              </a:lnSpc>
              <a:spcBef>
                <a:spcPct val="0"/>
              </a:spcBef>
              <a:spcAft>
                <a:spcPts val="800"/>
              </a:spcAft>
              <a:buClrTx/>
              <a:buSzTx/>
              <a:buFontTx/>
              <a:buNone/>
              <a:tabLst/>
            </a:pPr>
            <a:r>
              <a:rPr kumimoji="0" lang="fr-CA" altLang="fr-FR" sz="6600" b="0" i="0" u="none" strike="noStrike" cap="none" normalizeH="0" baseline="0" dirty="0">
                <a:ln>
                  <a:noFill/>
                </a:ln>
                <a:solidFill>
                  <a:schemeClr val="tx1"/>
                </a:solidFill>
                <a:effectLst/>
                <a:latin typeface="Calibri" panose="020F0502020204030204" pitchFamily="34" charset="0"/>
              </a:rPr>
              <a:t>S</a:t>
            </a:r>
            <a:endParaRPr kumimoji="0" lang="fr-FR" altLang="fr-FR" sz="6600" b="0" i="0" u="none" strike="noStrike" cap="none" normalizeH="0" baseline="0" dirty="0">
              <a:ln>
                <a:noFill/>
              </a:ln>
              <a:solidFill>
                <a:schemeClr val="tx1"/>
              </a:solidFill>
              <a:effectLst/>
              <a:latin typeface="Arial" panose="020B0604020202020204" pitchFamily="34" charset="0"/>
            </a:endParaRPr>
          </a:p>
        </p:txBody>
      </p:sp>
      <p:pic>
        <p:nvPicPr>
          <p:cNvPr id="6" name="Image 5" descr="aimants.jpg"/>
          <p:cNvPicPr/>
          <p:nvPr/>
        </p:nvPicPr>
        <p:blipFill>
          <a:blip r:embed="rId3" cstate="print"/>
          <a:stretch>
            <a:fillRect/>
          </a:stretch>
        </p:blipFill>
        <p:spPr>
          <a:xfrm>
            <a:off x="4489450" y="2170880"/>
            <a:ext cx="3803650" cy="3582220"/>
          </a:xfrm>
          <a:prstGeom prst="rect">
            <a:avLst/>
          </a:prstGeom>
        </p:spPr>
      </p:pic>
    </p:spTree>
    <p:extLst>
      <p:ext uri="{BB962C8B-B14F-4D97-AF65-F5344CB8AC3E}">
        <p14:creationId xmlns:p14="http://schemas.microsoft.com/office/powerpoint/2010/main" val="554218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Tous les aimants permanents possèdent:</a:t>
            </a:r>
          </a:p>
        </p:txBody>
      </p:sp>
      <p:sp>
        <p:nvSpPr>
          <p:cNvPr id="3" name="Espace réservé du contenu 2"/>
          <p:cNvSpPr>
            <a:spLocks noGrp="1"/>
          </p:cNvSpPr>
          <p:nvPr>
            <p:ph idx="1"/>
          </p:nvPr>
        </p:nvSpPr>
        <p:spPr/>
        <p:txBody>
          <a:bodyPr/>
          <a:lstStyle/>
          <a:p>
            <a:r>
              <a:rPr lang="fr-CA" dirty="0"/>
              <a:t>Un pôle nord</a:t>
            </a:r>
          </a:p>
          <a:p>
            <a:r>
              <a:rPr lang="fr-CA" dirty="0"/>
              <a:t>Un pôle sud</a:t>
            </a:r>
          </a:p>
        </p:txBody>
      </p:sp>
      <p:pic>
        <p:nvPicPr>
          <p:cNvPr id="5" name="Image 4" descr="Une image contenant transport, aéronef&#10;&#10;Description générée automatiquement">
            <a:extLst>
              <a:ext uri="{FF2B5EF4-FFF2-40B4-BE49-F238E27FC236}">
                <a16:creationId xmlns:a16="http://schemas.microsoft.com/office/drawing/2014/main" id="{E2A53FB1-CFB1-472B-805C-B7C7F158490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217212" y="1400693"/>
            <a:ext cx="5317188" cy="4422935"/>
          </a:xfrm>
          <a:prstGeom prst="rect">
            <a:avLst/>
          </a:prstGeom>
        </p:spPr>
      </p:pic>
      <p:sp>
        <p:nvSpPr>
          <p:cNvPr id="6" name="ZoneTexte 5">
            <a:extLst>
              <a:ext uri="{FF2B5EF4-FFF2-40B4-BE49-F238E27FC236}">
                <a16:creationId xmlns:a16="http://schemas.microsoft.com/office/drawing/2014/main" id="{090DCD22-D649-43B7-BD31-418FAC758A6E}"/>
              </a:ext>
            </a:extLst>
          </p:cNvPr>
          <p:cNvSpPr txBox="1"/>
          <p:nvPr/>
        </p:nvSpPr>
        <p:spPr>
          <a:xfrm>
            <a:off x="5930899" y="4290922"/>
            <a:ext cx="2332613" cy="367174"/>
          </a:xfrm>
          <a:prstGeom prst="rect">
            <a:avLst/>
          </a:prstGeom>
          <a:noFill/>
        </p:spPr>
        <p:txBody>
          <a:bodyPr wrap="square" rtlCol="0">
            <a:spAutoFit/>
          </a:bodyPr>
          <a:lstStyle/>
          <a:p>
            <a:r>
              <a:rPr lang="fr-CA" sz="900">
                <a:hlinkClick r:id="rId3" tooltip="https://fr.wikipedia.org/wiki/Champ_magn%C3%A9tique"/>
              </a:rPr>
              <a:t>Cette photo</a:t>
            </a:r>
            <a:r>
              <a:rPr lang="fr-CA" sz="900"/>
              <a:t> par Auteur inconnu est soumis à la licence </a:t>
            </a:r>
            <a:r>
              <a:rPr lang="fr-CA" sz="900">
                <a:hlinkClick r:id="rId4" tooltip="https://creativecommons.org/licenses/by-sa/3.0/"/>
              </a:rPr>
              <a:t>CC BY-SA</a:t>
            </a:r>
            <a:endParaRPr lang="fr-CA" sz="900"/>
          </a:p>
        </p:txBody>
      </p:sp>
    </p:spTree>
    <p:extLst>
      <p:ext uri="{BB962C8B-B14F-4D97-AF65-F5344CB8AC3E}">
        <p14:creationId xmlns:p14="http://schemas.microsoft.com/office/powerpoint/2010/main" val="54636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Forme du champ magnétique</a:t>
            </a:r>
          </a:p>
        </p:txBody>
      </p:sp>
      <p:pic>
        <p:nvPicPr>
          <p:cNvPr id="4" name="Espace réservé du contenu 3" descr="champ magnétique.png"/>
          <p:cNvPicPr>
            <a:picLocks noGrp="1"/>
          </p:cNvPicPr>
          <p:nvPr>
            <p:ph idx="1"/>
          </p:nvPr>
        </p:nvPicPr>
        <p:blipFill>
          <a:blip r:embed="rId2" cstate="print"/>
          <a:stretch>
            <a:fillRect/>
          </a:stretch>
        </p:blipFill>
        <p:spPr>
          <a:xfrm>
            <a:off x="1676400" y="1993900"/>
            <a:ext cx="8978900" cy="4775200"/>
          </a:xfrm>
          <a:prstGeom prst="rect">
            <a:avLst/>
          </a:prstGeom>
        </p:spPr>
      </p:pic>
    </p:spTree>
    <p:extLst>
      <p:ext uri="{BB962C8B-B14F-4D97-AF65-F5344CB8AC3E}">
        <p14:creationId xmlns:p14="http://schemas.microsoft.com/office/powerpoint/2010/main" val="3181099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7900" y="468860"/>
            <a:ext cx="10515600" cy="1325563"/>
          </a:xfrm>
        </p:spPr>
        <p:txBody>
          <a:bodyPr/>
          <a:lstStyle/>
          <a:p>
            <a:r>
              <a:rPr lang="fr-CA" dirty="0"/>
              <a:t>Attraction et répulsion</a:t>
            </a:r>
          </a:p>
        </p:txBody>
      </p:sp>
      <p:sp>
        <p:nvSpPr>
          <p:cNvPr id="12" name="Rectangle à coins arrondis 11"/>
          <p:cNvSpPr/>
          <p:nvPr/>
        </p:nvSpPr>
        <p:spPr>
          <a:xfrm>
            <a:off x="4999149" y="1519343"/>
            <a:ext cx="3136918" cy="857768"/>
          </a:xfrm>
          <a:prstGeom prst="wedgeRoundRectCallout">
            <a:avLst>
              <a:gd name="adj1" fmla="val -59119"/>
              <a:gd name="adj2" fmla="val 1085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4400" dirty="0"/>
              <a:t>attraction</a:t>
            </a:r>
          </a:p>
        </p:txBody>
      </p:sp>
      <p:sp>
        <p:nvSpPr>
          <p:cNvPr id="13" name="Rectangle à coins arrondis 12"/>
          <p:cNvSpPr/>
          <p:nvPr/>
        </p:nvSpPr>
        <p:spPr>
          <a:xfrm>
            <a:off x="5474970" y="4413311"/>
            <a:ext cx="3136918" cy="857768"/>
          </a:xfrm>
          <a:prstGeom prst="wedgeRoundRectCallout">
            <a:avLst>
              <a:gd name="adj1" fmla="val -73978"/>
              <a:gd name="adj2" fmla="val -8612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4400" dirty="0"/>
              <a:t>répulsion</a:t>
            </a:r>
          </a:p>
        </p:txBody>
      </p:sp>
      <p:sp>
        <p:nvSpPr>
          <p:cNvPr id="21" name="Rectangle 20">
            <a:extLst>
              <a:ext uri="{FF2B5EF4-FFF2-40B4-BE49-F238E27FC236}">
                <a16:creationId xmlns:a16="http://schemas.microsoft.com/office/drawing/2014/main" id="{28340E5A-DDA5-45A7-9524-334D601484C9}"/>
              </a:ext>
            </a:extLst>
          </p:cNvPr>
          <p:cNvSpPr/>
          <p:nvPr/>
        </p:nvSpPr>
        <p:spPr>
          <a:xfrm>
            <a:off x="2548890" y="1948227"/>
            <a:ext cx="1314450" cy="299474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CA" sz="4000" dirty="0"/>
              <a:t>N</a:t>
            </a:r>
          </a:p>
          <a:p>
            <a:pPr algn="ctr"/>
            <a:endParaRPr lang="fr-CA" sz="4000" dirty="0"/>
          </a:p>
          <a:p>
            <a:pPr algn="ctr"/>
            <a:endParaRPr lang="fr-CA" sz="4000" dirty="0"/>
          </a:p>
          <a:p>
            <a:pPr algn="ctr"/>
            <a:r>
              <a:rPr lang="fr-CA" sz="4000" dirty="0"/>
              <a:t>S </a:t>
            </a:r>
          </a:p>
        </p:txBody>
      </p:sp>
      <p:sp>
        <p:nvSpPr>
          <p:cNvPr id="22" name="Rectangle 21">
            <a:extLst>
              <a:ext uri="{FF2B5EF4-FFF2-40B4-BE49-F238E27FC236}">
                <a16:creationId xmlns:a16="http://schemas.microsoft.com/office/drawing/2014/main" id="{F45B1010-7614-42CD-B658-673753E01D5E}"/>
              </a:ext>
            </a:extLst>
          </p:cNvPr>
          <p:cNvSpPr/>
          <p:nvPr/>
        </p:nvSpPr>
        <p:spPr>
          <a:xfrm>
            <a:off x="5474970" y="2795136"/>
            <a:ext cx="3760470" cy="12001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CA" sz="4000" dirty="0"/>
              <a:t>S                 N         </a:t>
            </a:r>
          </a:p>
        </p:txBody>
      </p:sp>
      <p:sp>
        <p:nvSpPr>
          <p:cNvPr id="23" name="Flèche : courbe vers la gauche 22">
            <a:extLst>
              <a:ext uri="{FF2B5EF4-FFF2-40B4-BE49-F238E27FC236}">
                <a16:creationId xmlns:a16="http://schemas.microsoft.com/office/drawing/2014/main" id="{2AC8C860-F89B-4808-81DC-B137E07A9D2C}"/>
              </a:ext>
            </a:extLst>
          </p:cNvPr>
          <p:cNvSpPr/>
          <p:nvPr/>
        </p:nvSpPr>
        <p:spPr>
          <a:xfrm>
            <a:off x="4171950" y="2795136"/>
            <a:ext cx="1017270" cy="150254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chemeClr val="tx1"/>
              </a:solidFill>
            </a:endParaRPr>
          </a:p>
        </p:txBody>
      </p:sp>
    </p:spTree>
    <p:extLst>
      <p:ext uri="{BB962C8B-B14F-4D97-AF65-F5344CB8AC3E}">
        <p14:creationId xmlns:p14="http://schemas.microsoft.com/office/powerpoint/2010/main" val="240386439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telier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telier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TotalTime>
  <Words>568</Words>
  <Application>Microsoft Office PowerPoint</Application>
  <PresentationFormat>Grand écran</PresentationFormat>
  <Paragraphs>138</Paragraphs>
  <Slides>30</Slides>
  <Notes>0</Notes>
  <HiddenSlides>0</HiddenSlides>
  <MMClips>0</MMClips>
  <ScaleCrop>false</ScaleCrop>
  <HeadingPairs>
    <vt:vector size="6" baseType="variant">
      <vt:variant>
        <vt:lpstr>Polices utilisées</vt:lpstr>
      </vt:variant>
      <vt:variant>
        <vt:i4>3</vt:i4>
      </vt:variant>
      <vt:variant>
        <vt:lpstr>Thème</vt:lpstr>
      </vt:variant>
      <vt:variant>
        <vt:i4>3</vt:i4>
      </vt:variant>
      <vt:variant>
        <vt:lpstr>Titres des diapositives</vt:lpstr>
      </vt:variant>
      <vt:variant>
        <vt:i4>30</vt:i4>
      </vt:variant>
    </vt:vector>
  </HeadingPairs>
  <TitlesOfParts>
    <vt:vector size="36" baseType="lpstr">
      <vt:lpstr>Arial</vt:lpstr>
      <vt:lpstr>Calibri</vt:lpstr>
      <vt:lpstr>Calibri Light</vt:lpstr>
      <vt:lpstr>Thème Office</vt:lpstr>
      <vt:lpstr>Atelier #1</vt:lpstr>
      <vt:lpstr>1_Atelier #1</vt:lpstr>
      <vt:lpstr>Atelier #3</vt:lpstr>
      <vt:lpstr>tension électrique vs pression</vt:lpstr>
      <vt:lpstr>Courant </vt:lpstr>
      <vt:lpstr>La mesure</vt:lpstr>
      <vt:lpstr>Mais qu'est-ce que le magnétisme?</vt:lpstr>
      <vt:lpstr>Avons-nous perdu le nord?</vt:lpstr>
      <vt:lpstr>Tous les aimants permanents possèdent:</vt:lpstr>
      <vt:lpstr>Forme du champ magnétique</vt:lpstr>
      <vt:lpstr>Attraction et répulsion</vt:lpstr>
      <vt:lpstr>Le champ magnétique</vt:lpstr>
      <vt:lpstr>Magnétisme et électricité, c’est quoi le rapport?</vt:lpstr>
      <vt:lpstr>Hans Christian Oersted (1777-1851)</vt:lpstr>
      <vt:lpstr>Présentation PowerPoint</vt:lpstr>
      <vt:lpstr>Expérience d’Oersted</vt:lpstr>
      <vt:lpstr>Présentation PowerPoint</vt:lpstr>
      <vt:lpstr>La transformation de l’énergie avec un moteur </vt:lpstr>
      <vt:lpstr>Le moteur électrique</vt:lpstr>
      <vt:lpstr>Michael Faraday (1791 – 1867)</vt:lpstr>
      <vt:lpstr>Induction électromagnétique</vt:lpstr>
      <vt:lpstr>La transformation de l’énergie avec un alternateur </vt:lpstr>
      <vt:lpstr>Alternateur </vt:lpstr>
      <vt:lpstr>Tension alternative (60 fois par seconde)</vt:lpstr>
      <vt:lpstr>Présentation PowerPoint</vt:lpstr>
      <vt:lpstr>Puissance électrique</vt:lpstr>
      <vt:lpstr>Présentation PowerPoint</vt:lpstr>
      <vt:lpstr>Le chemin de l’énergie</vt:lpstr>
      <vt:lpstr>expériences</vt:lpstr>
      <vt:lpstr>Circuit de l’électroaimant</vt:lpstr>
      <vt:lpstr>Circuit du ronfleur</vt:lpstr>
      <vt:lpstr>Circuit du moteur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Atelier #3</dc:title>
  <dc:creator>Grand-papa Paul</dc:creator>
  <cp:lastModifiedBy>Bureau en Gros Sorel</cp:lastModifiedBy>
  <cp:revision>38</cp:revision>
  <dcterms:created xsi:type="dcterms:W3CDTF">2016-09-23T16:02:55Z</dcterms:created>
  <dcterms:modified xsi:type="dcterms:W3CDTF">2024-11-19T21:34:27Z</dcterms:modified>
</cp:coreProperties>
</file>