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72" r:id="rId5"/>
    <p:sldId id="258" r:id="rId6"/>
    <p:sldId id="261" r:id="rId7"/>
    <p:sldId id="263" r:id="rId8"/>
    <p:sldId id="260" r:id="rId9"/>
    <p:sldId id="273" r:id="rId10"/>
    <p:sldId id="264" r:id="rId11"/>
    <p:sldId id="259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7E9002-94DE-40FC-86B6-4A991DB2E900}" type="doc">
      <dgm:prSet loTypeId="urn:microsoft.com/office/officeart/2005/8/layout/arrow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1DA8A9D9-DBC4-4601-85C1-77BB1BE939C8}">
      <dgm:prSet phldrT="[Texte]"/>
      <dgm:spPr/>
      <dgm:t>
        <a:bodyPr/>
        <a:lstStyle/>
        <a:p>
          <a:r>
            <a:rPr lang="fr-CA" dirty="0"/>
            <a:t>- - - - - -  -</a:t>
          </a:r>
        </a:p>
      </dgm:t>
    </dgm:pt>
    <dgm:pt modelId="{F829EEEA-C960-4D46-97C5-A7125F589C8E}" type="parTrans" cxnId="{3EAB2752-395A-404E-80C1-6F9FCFF58108}">
      <dgm:prSet/>
      <dgm:spPr/>
      <dgm:t>
        <a:bodyPr/>
        <a:lstStyle/>
        <a:p>
          <a:endParaRPr lang="fr-CA"/>
        </a:p>
      </dgm:t>
    </dgm:pt>
    <dgm:pt modelId="{6565A249-647D-4D43-9EB5-F95FCDE2A09E}" type="sibTrans" cxnId="{3EAB2752-395A-404E-80C1-6F9FCFF58108}">
      <dgm:prSet/>
      <dgm:spPr/>
      <dgm:t>
        <a:bodyPr/>
        <a:lstStyle/>
        <a:p>
          <a:endParaRPr lang="fr-CA"/>
        </a:p>
      </dgm:t>
    </dgm:pt>
    <dgm:pt modelId="{CB606D2D-B1A9-4D9D-A02E-362971C40609}">
      <dgm:prSet phldrT="[Texte]"/>
      <dgm:spPr/>
      <dgm:t>
        <a:bodyPr/>
        <a:lstStyle/>
        <a:p>
          <a:r>
            <a:rPr lang="fr-CA" dirty="0"/>
            <a:t>+ + + + + + + + </a:t>
          </a:r>
        </a:p>
      </dgm:t>
    </dgm:pt>
    <dgm:pt modelId="{DC0F44AC-02A6-48EB-9E73-B842819EEDC5}" type="parTrans" cxnId="{FD6D869F-CF46-4EF8-96C7-FB1DE3D295E3}">
      <dgm:prSet/>
      <dgm:spPr/>
      <dgm:t>
        <a:bodyPr/>
        <a:lstStyle/>
        <a:p>
          <a:endParaRPr lang="fr-CA"/>
        </a:p>
      </dgm:t>
    </dgm:pt>
    <dgm:pt modelId="{00A9BA79-8A85-46A5-A898-F356A5F3BE72}" type="sibTrans" cxnId="{FD6D869F-CF46-4EF8-96C7-FB1DE3D295E3}">
      <dgm:prSet/>
      <dgm:spPr/>
      <dgm:t>
        <a:bodyPr/>
        <a:lstStyle/>
        <a:p>
          <a:endParaRPr lang="fr-CA"/>
        </a:p>
      </dgm:t>
    </dgm:pt>
    <dgm:pt modelId="{5E418F3F-E0AF-4934-94D4-A4A4D36BB440}" type="pres">
      <dgm:prSet presAssocID="{CD7E9002-94DE-40FC-86B6-4A991DB2E900}" presName="compositeShape" presStyleCnt="0">
        <dgm:presLayoutVars>
          <dgm:chMax val="2"/>
          <dgm:dir/>
          <dgm:resizeHandles val="exact"/>
        </dgm:presLayoutVars>
      </dgm:prSet>
      <dgm:spPr/>
    </dgm:pt>
    <dgm:pt modelId="{5304D351-B034-47F6-8968-0FCFA36DE2BE}" type="pres">
      <dgm:prSet presAssocID="{1DA8A9D9-DBC4-4601-85C1-77BB1BE939C8}" presName="upArrow" presStyleLbl="node1" presStyleIdx="0" presStyleCnt="2" custLinFactNeighborX="40335" custLinFactNeighborY="1316"/>
      <dgm:spPr>
        <a:prstGeom prst="cloud">
          <a:avLst/>
        </a:prstGeom>
      </dgm:spPr>
    </dgm:pt>
    <dgm:pt modelId="{16DC5F86-F92C-41E0-B414-C0CB9B211DC6}" type="pres">
      <dgm:prSet presAssocID="{1DA8A9D9-DBC4-4601-85C1-77BB1BE939C8}" presName="upArrowText" presStyleLbl="revTx" presStyleIdx="0" presStyleCnt="2" custScaleX="63642" custScaleY="55104" custLinFactNeighborX="-58232" custLinFactNeighborY="18643">
        <dgm:presLayoutVars>
          <dgm:chMax val="0"/>
          <dgm:bulletEnabled val="1"/>
        </dgm:presLayoutVars>
      </dgm:prSet>
      <dgm:spPr/>
    </dgm:pt>
    <dgm:pt modelId="{289CFEFC-E845-4CFB-B3F9-26667DD618C3}" type="pres">
      <dgm:prSet presAssocID="{CB606D2D-B1A9-4D9D-A02E-362971C40609}" presName="downArrow" presStyleLbl="node1" presStyleIdx="1" presStyleCnt="2" custScaleX="232847" custLinFactNeighborX="31683" custLinFactNeighborY="5679"/>
      <dgm:spPr>
        <a:prstGeom prst="mathMinus">
          <a:avLst/>
        </a:prstGeom>
      </dgm:spPr>
    </dgm:pt>
    <dgm:pt modelId="{F3589466-8ADB-439B-9237-53BE15D52E03}" type="pres">
      <dgm:prSet presAssocID="{CB606D2D-B1A9-4D9D-A02E-362971C40609}" presName="downArrowText" presStyleLbl="revTx" presStyleIdx="1" presStyleCnt="2" custScaleY="75384" custLinFactNeighborX="-57731" custLinFactNeighborY="5679">
        <dgm:presLayoutVars>
          <dgm:chMax val="0"/>
          <dgm:bulletEnabled val="1"/>
        </dgm:presLayoutVars>
      </dgm:prSet>
      <dgm:spPr/>
    </dgm:pt>
  </dgm:ptLst>
  <dgm:cxnLst>
    <dgm:cxn modelId="{FA33E462-CAAC-4193-A454-17D55840AB7C}" type="presOf" srcId="{CB606D2D-B1A9-4D9D-A02E-362971C40609}" destId="{F3589466-8ADB-439B-9237-53BE15D52E03}" srcOrd="0" destOrd="0" presId="urn:microsoft.com/office/officeart/2005/8/layout/arrow4"/>
    <dgm:cxn modelId="{F97C8E4D-64F9-41DA-BDF8-657914B82333}" type="presOf" srcId="{CD7E9002-94DE-40FC-86B6-4A991DB2E900}" destId="{5E418F3F-E0AF-4934-94D4-A4A4D36BB440}" srcOrd="0" destOrd="0" presId="urn:microsoft.com/office/officeart/2005/8/layout/arrow4"/>
    <dgm:cxn modelId="{3EAB2752-395A-404E-80C1-6F9FCFF58108}" srcId="{CD7E9002-94DE-40FC-86B6-4A991DB2E900}" destId="{1DA8A9D9-DBC4-4601-85C1-77BB1BE939C8}" srcOrd="0" destOrd="0" parTransId="{F829EEEA-C960-4D46-97C5-A7125F589C8E}" sibTransId="{6565A249-647D-4D43-9EB5-F95FCDE2A09E}"/>
    <dgm:cxn modelId="{FD6D869F-CF46-4EF8-96C7-FB1DE3D295E3}" srcId="{CD7E9002-94DE-40FC-86B6-4A991DB2E900}" destId="{CB606D2D-B1A9-4D9D-A02E-362971C40609}" srcOrd="1" destOrd="0" parTransId="{DC0F44AC-02A6-48EB-9E73-B842819EEDC5}" sibTransId="{00A9BA79-8A85-46A5-A898-F356A5F3BE72}"/>
    <dgm:cxn modelId="{AC17D8FD-D838-402C-B067-ACA1F5DA710D}" type="presOf" srcId="{1DA8A9D9-DBC4-4601-85C1-77BB1BE939C8}" destId="{16DC5F86-F92C-41E0-B414-C0CB9B211DC6}" srcOrd="0" destOrd="0" presId="urn:microsoft.com/office/officeart/2005/8/layout/arrow4"/>
    <dgm:cxn modelId="{E75B9B02-A435-41C7-9374-B5EC491566AD}" type="presParOf" srcId="{5E418F3F-E0AF-4934-94D4-A4A4D36BB440}" destId="{5304D351-B034-47F6-8968-0FCFA36DE2BE}" srcOrd="0" destOrd="0" presId="urn:microsoft.com/office/officeart/2005/8/layout/arrow4"/>
    <dgm:cxn modelId="{AF536C7D-51F0-4875-B189-308688A32B5A}" type="presParOf" srcId="{5E418F3F-E0AF-4934-94D4-A4A4D36BB440}" destId="{16DC5F86-F92C-41E0-B414-C0CB9B211DC6}" srcOrd="1" destOrd="0" presId="urn:microsoft.com/office/officeart/2005/8/layout/arrow4"/>
    <dgm:cxn modelId="{40C0E262-856F-477D-BFC7-EE345997CF5E}" type="presParOf" srcId="{5E418F3F-E0AF-4934-94D4-A4A4D36BB440}" destId="{289CFEFC-E845-4CFB-B3F9-26667DD618C3}" srcOrd="2" destOrd="0" presId="urn:microsoft.com/office/officeart/2005/8/layout/arrow4"/>
    <dgm:cxn modelId="{29A11A3B-4A17-4358-A358-3FD68C218578}" type="presParOf" srcId="{5E418F3F-E0AF-4934-94D4-A4A4D36BB440}" destId="{F3589466-8ADB-439B-9237-53BE15D52E03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4D351-B034-47F6-8968-0FCFA36DE2BE}">
      <dsp:nvSpPr>
        <dsp:cNvPr id="0" name=""/>
        <dsp:cNvSpPr/>
      </dsp:nvSpPr>
      <dsp:spPr>
        <a:xfrm>
          <a:off x="1325426" y="28589"/>
          <a:ext cx="2257450" cy="2172462"/>
        </a:xfrm>
        <a:prstGeom prst="cloud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DC5F86-F92C-41E0-B414-C0CB9B211DC6}">
      <dsp:nvSpPr>
        <dsp:cNvPr id="0" name=""/>
        <dsp:cNvSpPr/>
      </dsp:nvSpPr>
      <dsp:spPr>
        <a:xfrm>
          <a:off x="1205697" y="892686"/>
          <a:ext cx="2438014" cy="1197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7368" tIns="0" rIns="277368" bIns="277368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900" kern="1200" dirty="0"/>
            <a:t>- - - - - -  -</a:t>
          </a:r>
        </a:p>
      </dsp:txBody>
      <dsp:txXfrm>
        <a:off x="1205697" y="892686"/>
        <a:ext cx="2438014" cy="1197113"/>
      </dsp:txXfrm>
    </dsp:sp>
    <dsp:sp modelId="{289CFEFC-E845-4CFB-B3F9-26667DD618C3}">
      <dsp:nvSpPr>
        <dsp:cNvPr id="0" name=""/>
        <dsp:cNvSpPr/>
      </dsp:nvSpPr>
      <dsp:spPr>
        <a:xfrm>
          <a:off x="307869" y="2353500"/>
          <a:ext cx="5256406" cy="2172462"/>
        </a:xfrm>
        <a:prstGeom prst="mathMinus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589466-8ADB-439B-9237-53BE15D52E03}">
      <dsp:nvSpPr>
        <dsp:cNvPr id="0" name=""/>
        <dsp:cNvSpPr/>
      </dsp:nvSpPr>
      <dsp:spPr>
        <a:xfrm>
          <a:off x="1205719" y="2744261"/>
          <a:ext cx="3830825" cy="16376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7368" tIns="0" rIns="277368" bIns="277368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900" kern="1200" dirty="0"/>
            <a:t>+ + + + + + + + </a:t>
          </a:r>
        </a:p>
      </dsp:txBody>
      <dsp:txXfrm>
        <a:off x="1205719" y="2744261"/>
        <a:ext cx="3830825" cy="16376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2A235-FF96-4D5F-975C-35ACA5457D22}" type="datetimeFigureOut">
              <a:rPr lang="fr-CA" smtClean="0"/>
              <a:t>2024-09-07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5A72-B40D-4EB0-8B28-032DE687D0AB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2A235-FF96-4D5F-975C-35ACA5457D22}" type="datetimeFigureOut">
              <a:rPr lang="fr-CA" smtClean="0"/>
              <a:t>2024-09-07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5A72-B40D-4EB0-8B28-032DE687D0AB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2A235-FF96-4D5F-975C-35ACA5457D22}" type="datetimeFigureOut">
              <a:rPr lang="fr-CA" smtClean="0"/>
              <a:t>2024-09-07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5A72-B40D-4EB0-8B28-032DE687D0AB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2A235-FF96-4D5F-975C-35ACA5457D22}" type="datetimeFigureOut">
              <a:rPr lang="fr-CA" smtClean="0"/>
              <a:t>2024-09-07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5A72-B40D-4EB0-8B28-032DE687D0AB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2A235-FF96-4D5F-975C-35ACA5457D22}" type="datetimeFigureOut">
              <a:rPr lang="fr-CA" smtClean="0"/>
              <a:t>2024-09-07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5A72-B40D-4EB0-8B28-032DE687D0AB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2A235-FF96-4D5F-975C-35ACA5457D22}" type="datetimeFigureOut">
              <a:rPr lang="fr-CA" smtClean="0"/>
              <a:t>2024-09-07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5A72-B40D-4EB0-8B28-032DE687D0AB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2A235-FF96-4D5F-975C-35ACA5457D22}" type="datetimeFigureOut">
              <a:rPr lang="fr-CA" smtClean="0"/>
              <a:t>2024-09-07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5A72-B40D-4EB0-8B28-032DE687D0AB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2A235-FF96-4D5F-975C-35ACA5457D22}" type="datetimeFigureOut">
              <a:rPr lang="fr-CA" smtClean="0"/>
              <a:t>2024-09-07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5A72-B40D-4EB0-8B28-032DE687D0AB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2A235-FF96-4D5F-975C-35ACA5457D22}" type="datetimeFigureOut">
              <a:rPr lang="fr-CA" smtClean="0"/>
              <a:t>2024-09-07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5A72-B40D-4EB0-8B28-032DE687D0AB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2A235-FF96-4D5F-975C-35ACA5457D22}" type="datetimeFigureOut">
              <a:rPr lang="fr-CA" smtClean="0"/>
              <a:t>2024-09-07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5A72-B40D-4EB0-8B28-032DE687D0AB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2A235-FF96-4D5F-975C-35ACA5457D22}" type="datetimeFigureOut">
              <a:rPr lang="fr-CA" smtClean="0"/>
              <a:t>2024-09-07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5A72-B40D-4EB0-8B28-032DE687D0AB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2A235-FF96-4D5F-975C-35ACA5457D22}" type="datetimeFigureOut">
              <a:rPr lang="fr-CA" smtClean="0"/>
              <a:t>2024-09-07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F5A72-B40D-4EB0-8B28-032DE687D0AB}" type="slidenum">
              <a:rPr lang="fr-CA" smtClean="0"/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Atelier #1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/>
              <a:t>Électricité statique</a:t>
            </a:r>
          </a:p>
          <a:p>
            <a:r>
              <a:rPr lang="fr-CA" dirty="0"/>
              <a:t>(l’électricité qui ne bouge pas)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Explication de la foudre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CA" dirty="0"/>
              <a:t>L’accumulation de charges électriques dans les nuages provoque une tension (volts)</a:t>
            </a:r>
          </a:p>
          <a:p>
            <a:r>
              <a:rPr lang="fr-CA" dirty="0"/>
              <a:t>Lorsque cette tension devient trop grande, il y a rupture un peu comme si on brisait une table parce qu’on y a déposé un poids trop lourd</a:t>
            </a:r>
          </a:p>
          <a:p>
            <a:r>
              <a:rPr lang="fr-CA" dirty="0"/>
              <a:t>La foudre représente cette rupture électrique</a:t>
            </a:r>
          </a:p>
          <a:p>
            <a:pPr lvl="1"/>
            <a:r>
              <a:rPr lang="fr-CA" dirty="0"/>
              <a:t>Les charges négatives des nuages voyagent vers le sol qui contient des charges positives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 paratonnerre</a:t>
            </a:r>
          </a:p>
        </p:txBody>
      </p:sp>
      <p:pic>
        <p:nvPicPr>
          <p:cNvPr id="4" name="Espace réservé du contenu 3" descr="foudre et tour c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68748" y="1412775"/>
            <a:ext cx="8035700" cy="5343741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2</a:t>
            </a:r>
            <a:r>
              <a:rPr lang="fr-CA" baseline="30000" dirty="0"/>
              <a:t>e</a:t>
            </a:r>
            <a:r>
              <a:rPr lang="fr-CA" dirty="0"/>
              <a:t> principe: la tension dépend de la distance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La foudre frappe l’endroit le plus rapproché des nuages</a:t>
            </a:r>
          </a:p>
          <a:p>
            <a:r>
              <a:rPr lang="fr-CA" dirty="0"/>
              <a:t>La foudre s’observe avec:</a:t>
            </a:r>
          </a:p>
          <a:p>
            <a:pPr lvl="1"/>
            <a:r>
              <a:rPr lang="fr-CA" dirty="0"/>
              <a:t>Les yeux: éclair</a:t>
            </a:r>
          </a:p>
          <a:p>
            <a:pPr lvl="1"/>
            <a:r>
              <a:rPr lang="fr-CA" dirty="0"/>
              <a:t>Les oreilles: tonnerre</a:t>
            </a:r>
          </a:p>
          <a:p>
            <a:r>
              <a:rPr lang="fr-CA" dirty="0"/>
              <a:t>Vitesses:</a:t>
            </a:r>
          </a:p>
          <a:p>
            <a:pPr lvl="1"/>
            <a:r>
              <a:rPr lang="fr-CA" dirty="0"/>
              <a:t>Lumière (éclair): 300 000 </a:t>
            </a:r>
            <a:r>
              <a:rPr lang="fr-CA" dirty="0" err="1"/>
              <a:t>000</a:t>
            </a:r>
            <a:r>
              <a:rPr lang="fr-CA" dirty="0"/>
              <a:t> mètres/seconde</a:t>
            </a:r>
          </a:p>
          <a:p>
            <a:pPr lvl="1"/>
            <a:r>
              <a:rPr lang="fr-CA" dirty="0"/>
              <a:t>Son (tonnerre): 340 mètres/seconde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Transport de l’électricité</a:t>
            </a:r>
          </a:p>
        </p:txBody>
      </p:sp>
      <p:pic>
        <p:nvPicPr>
          <p:cNvPr id="4" name="Espace réservé du contenu 3" descr="400px-Lignes_HT0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540923"/>
            <a:ext cx="6984776" cy="5238582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Les oiseaux à haute tension</a:t>
            </a:r>
          </a:p>
        </p:txBody>
      </p:sp>
      <p:pic>
        <p:nvPicPr>
          <p:cNvPr id="4" name="Espace réservé du contenu 3" descr="oiseaux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17875" y="1489975"/>
            <a:ext cx="7010509" cy="5251115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3</a:t>
            </a:r>
            <a:r>
              <a:rPr lang="fr-CA" baseline="30000" dirty="0"/>
              <a:t>e</a:t>
            </a:r>
            <a:r>
              <a:rPr lang="fr-CA" dirty="0"/>
              <a:t> principe: la répulsion</a:t>
            </a:r>
          </a:p>
        </p:txBody>
      </p:sp>
      <p:pic>
        <p:nvPicPr>
          <p:cNvPr id="4" name="Espace réservé du contenu 3" descr="électroscop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1" y="1530122"/>
            <a:ext cx="6143319" cy="5139238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Générateur Van de Graaf</a:t>
            </a:r>
          </a:p>
        </p:txBody>
      </p:sp>
      <p:pic>
        <p:nvPicPr>
          <p:cNvPr id="4" name="Espace réservé du contenu 3" descr="van de graaf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95736" y="1509156"/>
            <a:ext cx="4320480" cy="5231170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L’électricité statique et les cheveux</a:t>
            </a:r>
          </a:p>
        </p:txBody>
      </p:sp>
      <p:pic>
        <p:nvPicPr>
          <p:cNvPr id="4" name="Espace réservé du contenu 3" descr="cheveu-électriqu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78755" y="1484783"/>
            <a:ext cx="7881677" cy="5254451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Rappelons-nous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1</a:t>
            </a:r>
            <a:r>
              <a:rPr lang="fr-CA" baseline="30000" dirty="0"/>
              <a:t>er</a:t>
            </a:r>
            <a:r>
              <a:rPr lang="fr-CA" dirty="0"/>
              <a:t> principe: l’attraction</a:t>
            </a:r>
          </a:p>
          <a:p>
            <a:pPr lvl="1"/>
            <a:r>
              <a:rPr lang="fr-CA" dirty="0"/>
              <a:t>Les charges - et + s’attirent</a:t>
            </a:r>
          </a:p>
          <a:p>
            <a:pPr lvl="1"/>
            <a:r>
              <a:rPr lang="fr-CA" dirty="0"/>
              <a:t>Les charges + et – s’attirent</a:t>
            </a:r>
          </a:p>
          <a:p>
            <a:r>
              <a:rPr lang="fr-CA" dirty="0"/>
              <a:t>2</a:t>
            </a:r>
            <a:r>
              <a:rPr lang="fr-CA" baseline="30000" dirty="0"/>
              <a:t>e</a:t>
            </a:r>
            <a:r>
              <a:rPr lang="fr-CA" dirty="0"/>
              <a:t> principe: la tension dépend de la distance</a:t>
            </a:r>
          </a:p>
          <a:p>
            <a:pPr lvl="1"/>
            <a:r>
              <a:rPr lang="fr-CA" dirty="0"/>
              <a:t>Paratonnerre plus près du nuage</a:t>
            </a:r>
          </a:p>
          <a:p>
            <a:r>
              <a:rPr lang="fr-CA" dirty="0"/>
              <a:t>3</a:t>
            </a:r>
            <a:r>
              <a:rPr lang="fr-CA" baseline="30000" dirty="0"/>
              <a:t>e</a:t>
            </a:r>
            <a:r>
              <a:rPr lang="fr-CA" dirty="0"/>
              <a:t> principe: la répulsion</a:t>
            </a:r>
          </a:p>
          <a:p>
            <a:pPr lvl="1"/>
            <a:r>
              <a:rPr lang="fr-CA" dirty="0"/>
              <a:t>Les charges - et – se repoussent</a:t>
            </a:r>
          </a:p>
          <a:p>
            <a:pPr lvl="1"/>
            <a:r>
              <a:rPr lang="fr-CA" dirty="0"/>
              <a:t>Les charges + et + se repoussent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Les particules atomiques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103" y="1628800"/>
            <a:ext cx="8400935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Les charges électriques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Électron </a:t>
            </a:r>
          </a:p>
          <a:p>
            <a:pPr lvl="1"/>
            <a:r>
              <a:rPr lang="fr-CA" dirty="0"/>
              <a:t>Charge électrique négative</a:t>
            </a:r>
          </a:p>
          <a:p>
            <a:r>
              <a:rPr lang="fr-CA" dirty="0"/>
              <a:t>Proton </a:t>
            </a:r>
          </a:p>
          <a:p>
            <a:pPr lvl="1"/>
            <a:r>
              <a:rPr lang="fr-CA" dirty="0"/>
              <a:t>Charge électrique positive</a:t>
            </a:r>
          </a:p>
          <a:p>
            <a:r>
              <a:rPr lang="fr-CA" dirty="0"/>
              <a:t>Neutron </a:t>
            </a:r>
          </a:p>
          <a:p>
            <a:pPr lvl="1"/>
            <a:r>
              <a:rPr lang="fr-CA" dirty="0"/>
              <a:t>Aucune charge électrique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8C3193-451F-8D1A-0898-59452900D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A"/>
          </a:p>
        </p:txBody>
      </p:sp>
      <p:pic>
        <p:nvPicPr>
          <p:cNvPr id="5" name="Espace réservé du contenu 4" descr="Une image contenant intérieur, lumière&#10;&#10;Description générée automatiquement">
            <a:extLst>
              <a:ext uri="{FF2B5EF4-FFF2-40B4-BE49-F238E27FC236}">
                <a16:creationId xmlns:a16="http://schemas.microsoft.com/office/drawing/2014/main" id="{2178584F-3F99-87FF-8C9F-97EDAE9C4D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77" y="298531"/>
            <a:ext cx="8379775" cy="6284831"/>
          </a:xfrm>
        </p:spPr>
      </p:pic>
    </p:spTree>
    <p:extLst>
      <p:ext uri="{BB962C8B-B14F-4D97-AF65-F5344CB8AC3E}">
        <p14:creationId xmlns:p14="http://schemas.microsoft.com/office/powerpoint/2010/main" val="1602690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Un fil conducteur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196752"/>
            <a:ext cx="7272808" cy="5611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Nuages </a:t>
            </a:r>
          </a:p>
        </p:txBody>
      </p:sp>
      <p:pic>
        <p:nvPicPr>
          <p:cNvPr id="4" name="Espace réservé du contenu 3" descr="Nuage_cumulu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8165" y="1412776"/>
            <a:ext cx="8555306" cy="5112568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1</a:t>
            </a:r>
            <a:r>
              <a:rPr lang="fr-CA" baseline="30000" dirty="0"/>
              <a:t>er</a:t>
            </a:r>
            <a:r>
              <a:rPr lang="fr-CA" dirty="0"/>
              <a:t> principe: l’attraction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403648" y="1556792"/>
          <a:ext cx="68407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Connecteur droit avec flèche 6"/>
          <p:cNvCxnSpPr/>
          <p:nvPr/>
        </p:nvCxnSpPr>
        <p:spPr>
          <a:xfrm>
            <a:off x="4067944" y="3789040"/>
            <a:ext cx="0" cy="792088"/>
          </a:xfrm>
          <a:prstGeom prst="straightConnector1">
            <a:avLst/>
          </a:prstGeom>
          <a:ln w="793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La foudre frappe à Toronto</a:t>
            </a:r>
          </a:p>
        </p:txBody>
      </p:sp>
      <p:pic>
        <p:nvPicPr>
          <p:cNvPr id="4" name="Espace réservé du contenu 3" descr="tour cn 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97398" y="1556792"/>
            <a:ext cx="7899440" cy="496855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7D9C45-A77D-37B0-75BD-143FBB465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La foudre frappe à Chicago</a:t>
            </a:r>
            <a:endParaRPr lang="en-CA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4FD45B90-9C60-668F-14DC-9C8300E1C6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554691" y="1600200"/>
            <a:ext cx="6034617" cy="4525963"/>
          </a:xfrm>
        </p:spPr>
      </p:pic>
    </p:spTree>
    <p:extLst>
      <p:ext uri="{BB962C8B-B14F-4D97-AF65-F5344CB8AC3E}">
        <p14:creationId xmlns:p14="http://schemas.microsoft.com/office/powerpoint/2010/main" val="37031153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253</Words>
  <Application>Microsoft Office PowerPoint</Application>
  <PresentationFormat>Affichage à l'écran (4:3)</PresentationFormat>
  <Paragraphs>46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1" baseType="lpstr">
      <vt:lpstr>Arial</vt:lpstr>
      <vt:lpstr>Calibri</vt:lpstr>
      <vt:lpstr>Thème Office</vt:lpstr>
      <vt:lpstr>Atelier #1</vt:lpstr>
      <vt:lpstr>Les particules atomiques</vt:lpstr>
      <vt:lpstr>Les charges électriques</vt:lpstr>
      <vt:lpstr>Présentation PowerPoint</vt:lpstr>
      <vt:lpstr>Un fil conducteur</vt:lpstr>
      <vt:lpstr>Nuages </vt:lpstr>
      <vt:lpstr>1er principe: l’attraction</vt:lpstr>
      <vt:lpstr>La foudre frappe à Toronto</vt:lpstr>
      <vt:lpstr>La foudre frappe à Chicago</vt:lpstr>
      <vt:lpstr>Explication de la foudre</vt:lpstr>
      <vt:lpstr>Le paratonnerre</vt:lpstr>
      <vt:lpstr>2e principe: la tension dépend de la distance </vt:lpstr>
      <vt:lpstr>Transport de l’électricité</vt:lpstr>
      <vt:lpstr>Les oiseaux à haute tension</vt:lpstr>
      <vt:lpstr>3e principe: la répulsion</vt:lpstr>
      <vt:lpstr>Générateur Van de Graaf</vt:lpstr>
      <vt:lpstr>L’électricité statique et les cheveux</vt:lpstr>
      <vt:lpstr>Rappelons-nous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Atelier #1</dc:title>
  <dc:creator>Paul</dc:creator>
  <cp:lastModifiedBy>Bureau en Gros Sorel</cp:lastModifiedBy>
  <cp:revision>20</cp:revision>
  <dcterms:created xsi:type="dcterms:W3CDTF">2012-12-07T14:37:10Z</dcterms:created>
  <dcterms:modified xsi:type="dcterms:W3CDTF">2024-09-07T18:39:36Z</dcterms:modified>
</cp:coreProperties>
</file>